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82" r:id="rId4"/>
    <p:sldId id="260" r:id="rId6"/>
    <p:sldId id="257" r:id="rId7"/>
    <p:sldId id="258" r:id="rId8"/>
    <p:sldId id="259" r:id="rId9"/>
    <p:sldId id="265" r:id="rId10"/>
    <p:sldId id="267" r:id="rId11"/>
    <p:sldId id="278" r:id="rId12"/>
    <p:sldId id="268" r:id="rId13"/>
    <p:sldId id="269" r:id="rId14"/>
    <p:sldId id="270" r:id="rId15"/>
    <p:sldId id="271" r:id="rId16"/>
    <p:sldId id="272" r:id="rId17"/>
    <p:sldId id="283" r:id="rId18"/>
    <p:sldId id="273" r:id="rId19"/>
    <p:sldId id="284" r:id="rId20"/>
    <p:sldId id="276" r:id="rId21"/>
    <p:sldId id="274" r:id="rId22"/>
    <p:sldId id="277" r:id="rId23"/>
    <p:sldId id="285" r:id="rId24"/>
    <p:sldId id="275" r:id="rId25"/>
    <p:sldId id="286" r:id="rId26"/>
    <p:sldId id="287" r:id="rId27"/>
    <p:sldId id="28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DevOps</a:t>
            </a:r>
            <a:r>
              <a:rPr lang="zh-CN" altLang="en-US"/>
              <a:t>（</a:t>
            </a:r>
            <a:r>
              <a:rPr lang="en-US" altLang="zh-CN"/>
              <a:t>Development</a:t>
            </a:r>
            <a:r>
              <a:rPr lang="zh-CN" altLang="en-US"/>
              <a:t>和</a:t>
            </a:r>
            <a:r>
              <a:rPr lang="en-US" altLang="zh-CN"/>
              <a:t>Operations</a:t>
            </a:r>
            <a:r>
              <a:rPr lang="zh-CN" altLang="en-US"/>
              <a:t>的组合词）是一种重视</a:t>
            </a:r>
            <a:r>
              <a:rPr lang="en-US" altLang="zh-CN"/>
              <a:t>“</a:t>
            </a:r>
            <a:r>
              <a:rPr lang="zh-CN" altLang="en-US"/>
              <a:t>软件开发人员（</a:t>
            </a:r>
            <a:r>
              <a:rPr lang="en-US" altLang="zh-CN"/>
              <a:t>Dev</a:t>
            </a:r>
            <a:r>
              <a:rPr lang="zh-CN" altLang="en-US"/>
              <a:t>）</a:t>
            </a:r>
            <a:r>
              <a:rPr lang="en-US" altLang="zh-CN"/>
              <a:t>”</a:t>
            </a:r>
            <a:r>
              <a:rPr lang="zh-CN" altLang="en-US"/>
              <a:t>和</a:t>
            </a:r>
            <a:r>
              <a:rPr lang="en-US" altLang="zh-CN"/>
              <a:t>“IT</a:t>
            </a:r>
            <a:r>
              <a:rPr lang="zh-CN" altLang="en-US"/>
              <a:t>运维技术人员（</a:t>
            </a:r>
            <a:r>
              <a:rPr lang="en-US" altLang="zh-CN"/>
              <a:t>Ops</a:t>
            </a:r>
            <a:r>
              <a:rPr lang="zh-CN" altLang="en-US"/>
              <a:t>）</a:t>
            </a:r>
            <a:r>
              <a:rPr lang="en-US" altLang="zh-CN"/>
              <a:t>”</a:t>
            </a:r>
            <a:r>
              <a:rPr lang="zh-CN" altLang="en-US"/>
              <a:t>之间沟通合作的文化、运动或惯例。它旨在打破开发和运维之间的传统壁垒，通过自动化流程和工具，实现软件的快速、可靠交付和持续改进，强调开发、测试、运维等环节的紧密协作与无缝衔接。</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那么，</a:t>
            </a:r>
            <a:r>
              <a:rPr lang="en-US" altLang="zh-CN"/>
              <a:t>Argo Rollout </a:t>
            </a:r>
            <a:r>
              <a:rPr lang="zh-CN" altLang="en-US"/>
              <a:t>为什么能够帮助我们自动切换流量呢？接下来，我为你详细分析一下它的工作原理。在刚开始创建蓝色环境时，</a:t>
            </a:r>
            <a:r>
              <a:rPr lang="en-US" altLang="zh-CN"/>
              <a:t>Ingress</a:t>
            </a:r>
            <a:r>
              <a:rPr lang="zh-CN" altLang="en-US"/>
              <a:t>、</a:t>
            </a:r>
            <a:r>
              <a:rPr lang="en-US" altLang="zh-CN"/>
              <a:t>Service </a:t>
            </a:r>
            <a:r>
              <a:rPr lang="zh-CN" altLang="en-US"/>
              <a:t>和</a:t>
            </a:r>
            <a:r>
              <a:rPr lang="en-US" altLang="zh-CN"/>
              <a:t> Rollout </a:t>
            </a:r>
            <a:r>
              <a:rPr lang="zh-CN" altLang="en-US"/>
              <a:t>的关系是下图这样。</a:t>
            </a:r>
            <a:endParaRPr lang="zh-CN" altLang="en-US"/>
          </a:p>
          <a:p>
            <a:endParaRPr lang="zh-CN" altLang="en-US"/>
          </a:p>
          <a:p>
            <a:r>
              <a:rPr lang="zh-CN" altLang="en-US"/>
              <a:t>在这个例子中，当</a:t>
            </a:r>
            <a:r>
              <a:rPr lang="en-US" altLang="zh-CN"/>
              <a:t> Rollout </a:t>
            </a:r>
            <a:r>
              <a:rPr lang="zh-CN" altLang="en-US"/>
              <a:t>对象创建后，</a:t>
            </a:r>
            <a:r>
              <a:rPr lang="en-US" altLang="zh-CN"/>
              <a:t>Argo Rollout </a:t>
            </a:r>
            <a:r>
              <a:rPr lang="zh-CN" altLang="en-US"/>
              <a:t>将会随之创建</a:t>
            </a:r>
            <a:r>
              <a:rPr lang="en-US" altLang="zh-CN"/>
              <a:t> ReplicaSet </a:t>
            </a:r>
            <a:r>
              <a:rPr lang="zh-CN" altLang="en-US"/>
              <a:t>对象，名称为</a:t>
            </a:r>
            <a:r>
              <a:rPr lang="en-US" altLang="zh-CN"/>
              <a:t> blue-green-fbc7b7f55</a:t>
            </a:r>
            <a:r>
              <a:rPr lang="zh-CN" altLang="en-US"/>
              <a:t>，这个</a:t>
            </a:r>
            <a:r>
              <a:rPr lang="en-US" altLang="zh-CN"/>
              <a:t> ReplicaSet </a:t>
            </a:r>
            <a:r>
              <a:rPr lang="zh-CN" altLang="en-US"/>
              <a:t>会在创建</a:t>
            </a:r>
            <a:r>
              <a:rPr lang="en-US" altLang="zh-CN"/>
              <a:t> Pod </a:t>
            </a:r>
            <a:r>
              <a:rPr lang="zh-CN" altLang="en-US"/>
              <a:t>时额外为</a:t>
            </a:r>
            <a:r>
              <a:rPr lang="en-US" altLang="zh-CN"/>
              <a:t> Pod </a:t>
            </a:r>
            <a:r>
              <a:rPr lang="zh-CN" altLang="en-US"/>
              <a:t>打上</a:t>
            </a:r>
            <a:r>
              <a:rPr lang="en-US" altLang="zh-CN"/>
              <a:t> rollouts-pod-template-hash=fbc7b7f55 </a:t>
            </a:r>
            <a:r>
              <a:rPr lang="zh-CN" altLang="en-US"/>
              <a:t>的标签，同时为</a:t>
            </a:r>
            <a:r>
              <a:rPr lang="en-US" altLang="zh-CN"/>
              <a:t> Service </a:t>
            </a:r>
            <a:r>
              <a:rPr lang="zh-CN" altLang="en-US"/>
              <a:t>添加</a:t>
            </a:r>
            <a:r>
              <a:rPr lang="en-US" altLang="zh-CN"/>
              <a:t> rollouts-pod-template-hash=fbc7b7f55 </a:t>
            </a:r>
            <a:r>
              <a:rPr lang="zh-CN" altLang="en-US"/>
              <a:t>选择器，这样，就打通了从</a:t>
            </a:r>
            <a:r>
              <a:rPr lang="en-US" altLang="zh-CN"/>
              <a:t> Ingress </a:t>
            </a:r>
            <a:r>
              <a:rPr lang="zh-CN" altLang="en-US"/>
              <a:t>到</a:t>
            </a:r>
            <a:r>
              <a:rPr lang="en-US" altLang="zh-CN"/>
              <a:t> Pod </a:t>
            </a:r>
            <a:r>
              <a:rPr lang="zh-CN" altLang="en-US"/>
              <a:t>的请求链路。当我们修改</a:t>
            </a:r>
            <a:r>
              <a:rPr lang="en-US" altLang="zh-CN"/>
              <a:t> Rollout </a:t>
            </a:r>
            <a:r>
              <a:rPr lang="zh-CN" altLang="en-US"/>
              <a:t>对象的镜像版本后，</a:t>
            </a:r>
            <a:r>
              <a:rPr lang="en-US" altLang="zh-CN"/>
              <a:t>Argo Rollout </a:t>
            </a:r>
            <a:r>
              <a:rPr lang="zh-CN" altLang="en-US"/>
              <a:t>将会重新创建一个新的</a:t>
            </a:r>
            <a:r>
              <a:rPr lang="en-US" altLang="zh-CN"/>
              <a:t> ReplicaSet </a:t>
            </a:r>
            <a:r>
              <a:rPr lang="zh-CN" altLang="en-US"/>
              <a:t>对象，名称为</a:t>
            </a:r>
            <a:r>
              <a:rPr lang="en-US" altLang="zh-CN"/>
              <a:t> bluegreen-demo-7d6459646d</a:t>
            </a:r>
            <a:r>
              <a:rPr lang="zh-CN" altLang="en-US"/>
              <a:t>，新的</a:t>
            </a:r>
            <a:r>
              <a:rPr lang="en-US" altLang="zh-CN"/>
              <a:t> ReplicaSet </a:t>
            </a:r>
            <a:r>
              <a:rPr lang="zh-CN" altLang="en-US"/>
              <a:t>也会在创建</a:t>
            </a:r>
            <a:r>
              <a:rPr lang="en-US" altLang="zh-CN"/>
              <a:t> Pod </a:t>
            </a:r>
            <a:r>
              <a:rPr lang="zh-CN" altLang="en-US"/>
              <a:t>时额外为</a:t>
            </a:r>
            <a:r>
              <a:rPr lang="en-US" altLang="zh-CN"/>
              <a:t> Pod </a:t>
            </a:r>
            <a:r>
              <a:rPr lang="zh-CN" altLang="en-US"/>
              <a:t>打上</a:t>
            </a:r>
            <a:r>
              <a:rPr lang="en-US" altLang="zh-CN"/>
              <a:t>  rollouts-pod-template-hash=7d6459646d </a:t>
            </a:r>
            <a:r>
              <a:rPr lang="zh-CN" altLang="en-US"/>
              <a:t>标签。这时候蓝绿环境的</a:t>
            </a:r>
            <a:r>
              <a:rPr lang="en-US" altLang="zh-CN"/>
              <a:t> ReplicaSet </a:t>
            </a:r>
            <a:r>
              <a:rPr lang="zh-CN" altLang="en-US"/>
              <a:t>同时存在。当绿色环境的</a:t>
            </a:r>
            <a:r>
              <a:rPr lang="en-US" altLang="zh-CN"/>
              <a:t> Pod </a:t>
            </a:r>
            <a:r>
              <a:rPr lang="zh-CN" altLang="en-US"/>
              <a:t>全部就绪之后，</a:t>
            </a:r>
            <a:r>
              <a:rPr lang="en-US" altLang="zh-CN"/>
              <a:t>Argo Rollout </a:t>
            </a:r>
            <a:r>
              <a:rPr lang="zh-CN" altLang="en-US"/>
              <a:t>会将</a:t>
            </a:r>
            <a:r>
              <a:rPr lang="en-US" altLang="zh-CN"/>
              <a:t> Service </a:t>
            </a:r>
            <a:r>
              <a:rPr lang="zh-CN" altLang="en-US"/>
              <a:t>原来的选择器删除，并添加</a:t>
            </a:r>
            <a:r>
              <a:rPr lang="en-US" altLang="zh-CN"/>
              <a:t> rollouts-pod-template-hash=7d6459646d </a:t>
            </a:r>
            <a:r>
              <a:rPr lang="zh-CN" altLang="en-US"/>
              <a:t>的选择器，这样就将</a:t>
            </a:r>
            <a:r>
              <a:rPr lang="en-US" altLang="zh-CN"/>
              <a:t> Service </a:t>
            </a:r>
            <a:r>
              <a:rPr lang="zh-CN" altLang="en-US"/>
              <a:t>指向了绿色环境的</a:t>
            </a:r>
            <a:r>
              <a:rPr lang="en-US" altLang="zh-CN"/>
              <a:t> Pod</a:t>
            </a:r>
            <a:r>
              <a:rPr lang="zh-CN" altLang="en-US"/>
              <a:t>，从而达到了切换流量的目的。同时，</a:t>
            </a:r>
            <a:r>
              <a:rPr lang="en-US" altLang="zh-CN"/>
              <a:t>Argo Rollout </a:t>
            </a:r>
            <a:r>
              <a:rPr lang="zh-CN" altLang="en-US"/>
              <a:t>还会将蓝色环境的</a:t>
            </a:r>
            <a:r>
              <a:rPr lang="en-US" altLang="zh-CN"/>
              <a:t> ReplicaSet </a:t>
            </a:r>
            <a:r>
              <a:rPr lang="zh-CN" altLang="en-US"/>
              <a:t>副本数缩容为</a:t>
            </a:r>
            <a:r>
              <a:rPr lang="en-US" altLang="zh-CN"/>
              <a:t> 0</a:t>
            </a:r>
            <a:r>
              <a:rPr lang="zh-CN" altLang="en-US"/>
              <a:t>，但并不删除它，而是把它作为灾备。如下图所示。</a:t>
            </a:r>
            <a:endParaRPr lang="zh-CN" altLang="en-US"/>
          </a:p>
          <a:p>
            <a:endParaRPr lang="zh-CN" altLang="en-US"/>
          </a:p>
          <a:p>
            <a:r>
              <a:rPr lang="zh-CN" altLang="en-US"/>
              <a:t>这样，当我们需要重新回滚到蓝色环境时，</a:t>
            </a:r>
            <a:r>
              <a:rPr lang="en-US" altLang="zh-CN"/>
              <a:t>Argo Rollout </a:t>
            </a:r>
            <a:r>
              <a:rPr lang="zh-CN" altLang="en-US"/>
              <a:t>只需调整蓝色环境的</a:t>
            </a:r>
            <a:r>
              <a:rPr lang="en-US" altLang="zh-CN"/>
              <a:t> ReplicaSet </a:t>
            </a:r>
            <a:r>
              <a:rPr lang="zh-CN" altLang="en-US"/>
              <a:t>副本数并且修改</a:t>
            </a:r>
            <a:r>
              <a:rPr lang="en-US" altLang="zh-CN"/>
              <a:t> Service </a:t>
            </a:r>
            <a:r>
              <a:rPr lang="zh-CN" altLang="en-US"/>
              <a:t>的选择器，就可以达到快速回滚的目的。</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相比较生产环境的</a:t>
            </a:r>
            <a:r>
              <a:rPr lang="en-US" altLang="zh-CN"/>
              <a:t> Ingress </a:t>
            </a:r>
            <a:r>
              <a:rPr lang="zh-CN" altLang="en-US"/>
              <a:t>策略，这段金丝雀环境的</a:t>
            </a:r>
            <a:r>
              <a:rPr lang="en-US" altLang="zh-CN"/>
              <a:t> Ingress </a:t>
            </a:r>
            <a:r>
              <a:rPr lang="zh-CN" altLang="en-US"/>
              <a:t>策略在</a:t>
            </a:r>
            <a:r>
              <a:rPr lang="en-US" altLang="zh-CN"/>
              <a:t> metadata.annotations </a:t>
            </a:r>
            <a:r>
              <a:rPr lang="zh-CN" altLang="en-US"/>
              <a:t>字段上有明显的差异，下面我简单介绍一下。</a:t>
            </a:r>
            <a:r>
              <a:rPr lang="en-US" altLang="zh-CN"/>
              <a:t>nginx.ingress.kubernetes.io/canary </a:t>
            </a:r>
            <a:r>
              <a:rPr lang="zh-CN" altLang="en-US"/>
              <a:t>字段的值为</a:t>
            </a:r>
            <a:r>
              <a:rPr lang="en-US" altLang="zh-CN"/>
              <a:t> true</a:t>
            </a:r>
            <a:r>
              <a:rPr lang="zh-CN" altLang="en-US"/>
              <a:t>，表示启用金丝雀发布策略。</a:t>
            </a:r>
            <a:r>
              <a:rPr lang="en-US" altLang="zh-CN"/>
              <a:t>nginx.ingress.kubernetes.io/canary-weight </a:t>
            </a:r>
            <a:r>
              <a:rPr lang="zh-CN" altLang="en-US"/>
              <a:t>字段的值为</a:t>
            </a:r>
            <a:r>
              <a:rPr lang="en-US" altLang="zh-CN"/>
              <a:t> 20</a:t>
            </a:r>
            <a:r>
              <a:rPr lang="zh-CN" altLang="en-US"/>
              <a:t>，表示将</a:t>
            </a:r>
            <a:r>
              <a:rPr lang="en-US" altLang="zh-CN"/>
              <a:t> 20% </a:t>
            </a:r>
            <a:r>
              <a:rPr lang="zh-CN" altLang="en-US"/>
              <a:t>的流量转发到金丝雀环境当中，实际上这是负载均衡的加权轮询机制。</a:t>
            </a:r>
            <a:r>
              <a:rPr lang="en-US" altLang="zh-CN"/>
              <a:t>nginx.ingress.kubernetes.io/canary-by-header </a:t>
            </a:r>
            <a:r>
              <a:rPr lang="zh-CN" altLang="en-US"/>
              <a:t>字段的值为</a:t>
            </a:r>
            <a:r>
              <a:rPr lang="en-US" altLang="zh-CN"/>
              <a:t> X-Canary</a:t>
            </a:r>
            <a:r>
              <a:rPr lang="zh-CN" altLang="en-US"/>
              <a:t>，代表当</a:t>
            </a:r>
            <a:r>
              <a:rPr lang="en-US" altLang="zh-CN"/>
              <a:t> Header </a:t>
            </a:r>
            <a:r>
              <a:rPr lang="zh-CN" altLang="en-US"/>
              <a:t>中包含</a:t>
            </a:r>
            <a:r>
              <a:rPr lang="en-US" altLang="zh-CN"/>
              <a:t> X-Canary </a:t>
            </a:r>
            <a:r>
              <a:rPr lang="zh-CN" altLang="en-US"/>
              <a:t>时，则无视流量比例规则，将请求直接转发到金丝雀环境中。所以，上面的</a:t>
            </a:r>
            <a:r>
              <a:rPr lang="en-US" altLang="zh-CN"/>
              <a:t> Ingress </a:t>
            </a:r>
            <a:r>
              <a:rPr lang="zh-CN" altLang="en-US"/>
              <a:t>策略实际上同时配置了基于请求流量比例以及请求头的金丝雀策略。现在，将金丝雀环境的</a:t>
            </a:r>
            <a:r>
              <a:rPr lang="en-US" altLang="zh-CN"/>
              <a:t> Ingress </a:t>
            </a:r>
            <a:r>
              <a:rPr lang="zh-CN" altLang="en-US"/>
              <a:t>策略应用到集群内。</a:t>
            </a:r>
            <a:endParaRPr lang="zh-CN" altLang="en-US"/>
          </a:p>
          <a:p>
            <a:endParaRPr lang="zh-CN" altLang="en-US"/>
          </a:p>
          <a:p>
            <a:r>
              <a:rPr lang="zh-CN" altLang="en-US"/>
              <a:t>在上面这段</a:t>
            </a:r>
            <a:r>
              <a:rPr lang="en-US" altLang="zh-CN"/>
              <a:t> Rollout </a:t>
            </a:r>
            <a:r>
              <a:rPr lang="zh-CN" altLang="en-US"/>
              <a:t>对象中，</a:t>
            </a:r>
            <a:r>
              <a:rPr lang="en-US" altLang="zh-CN"/>
              <a:t>spec.template </a:t>
            </a:r>
            <a:r>
              <a:rPr lang="zh-CN" altLang="en-US"/>
              <a:t>字段和</a:t>
            </a:r>
            <a:r>
              <a:rPr lang="en-US" altLang="zh-CN"/>
              <a:t> Deployment </a:t>
            </a:r>
            <a:r>
              <a:rPr lang="zh-CN" altLang="en-US"/>
              <a:t>工作负载的字段定义是一致的，在这里，我们使用了</a:t>
            </a:r>
            <a:r>
              <a:rPr lang="en-US" altLang="zh-CN"/>
              <a:t> argoproj/rollouts-demo:blue </a:t>
            </a:r>
            <a:r>
              <a:rPr lang="zh-CN" altLang="en-US"/>
              <a:t>镜像来创建生产环境的工作负载，并定义了</a:t>
            </a:r>
            <a:r>
              <a:rPr lang="en-US" altLang="zh-CN"/>
              <a:t> strategy.canary </a:t>
            </a:r>
            <a:r>
              <a:rPr lang="zh-CN" altLang="en-US"/>
              <a:t>字段，它代表使用金丝雀发布的策略。其他的字段我也简单介绍一下。</a:t>
            </a:r>
            <a:r>
              <a:rPr lang="en-US" altLang="zh-CN"/>
              <a:t>canaryService </a:t>
            </a:r>
            <a:r>
              <a:rPr lang="zh-CN" altLang="en-US"/>
              <a:t>表示金丝雀</a:t>
            </a:r>
            <a:r>
              <a:rPr lang="en-US" altLang="zh-CN"/>
              <a:t> Service </a:t>
            </a:r>
            <a:r>
              <a:rPr lang="zh-CN" altLang="en-US"/>
              <a:t>的名称，我们会在稍后创建它。</a:t>
            </a:r>
            <a:r>
              <a:rPr lang="en-US" altLang="zh-CN"/>
              <a:t>stableService </a:t>
            </a:r>
            <a:r>
              <a:rPr lang="zh-CN" altLang="en-US"/>
              <a:t>表示生产环境</a:t>
            </a:r>
            <a:r>
              <a:rPr lang="en-US" altLang="zh-CN"/>
              <a:t> Service </a:t>
            </a:r>
            <a:r>
              <a:rPr lang="zh-CN" altLang="en-US"/>
              <a:t>的名称，同样也需要在稍后创建。</a:t>
            </a:r>
            <a:r>
              <a:rPr lang="en-US" altLang="zh-CN"/>
              <a:t>canaryMetadata </a:t>
            </a:r>
            <a:r>
              <a:rPr lang="zh-CN" altLang="en-US"/>
              <a:t>和</a:t>
            </a:r>
            <a:r>
              <a:rPr lang="en-US" altLang="zh-CN"/>
              <a:t> stableMetadata </a:t>
            </a:r>
            <a:r>
              <a:rPr lang="zh-CN" altLang="en-US"/>
              <a:t>字段表示在金丝雀发布时，会将额外的标签增加到</a:t>
            </a:r>
            <a:r>
              <a:rPr lang="en-US" altLang="zh-CN"/>
              <a:t> Pod </a:t>
            </a:r>
            <a:r>
              <a:rPr lang="zh-CN" altLang="en-US"/>
              <a:t>中，它可以区分不同环境的</a:t>
            </a:r>
            <a:r>
              <a:rPr lang="en-US" altLang="zh-CN"/>
              <a:t> Pod</a:t>
            </a:r>
            <a:r>
              <a:rPr lang="zh-CN" altLang="en-US"/>
              <a:t>。</a:t>
            </a:r>
            <a:r>
              <a:rPr lang="en-US" altLang="zh-CN"/>
              <a:t>trafficRouting.nginx </a:t>
            </a:r>
            <a:r>
              <a:rPr lang="zh-CN" altLang="en-US"/>
              <a:t>字段表示使用</a:t>
            </a:r>
            <a:r>
              <a:rPr lang="en-US" altLang="zh-CN"/>
              <a:t> Ingress-Nginx </a:t>
            </a:r>
            <a:r>
              <a:rPr lang="zh-CN" altLang="en-US"/>
              <a:t>来管理流量，同时，</a:t>
            </a:r>
            <a:r>
              <a:rPr lang="en-US" altLang="zh-CN"/>
              <a:t>trafficRouting.nginx.stableIngress </a:t>
            </a:r>
            <a:r>
              <a:rPr lang="zh-CN" altLang="en-US"/>
              <a:t>字段用来指定</a:t>
            </a:r>
            <a:r>
              <a:rPr lang="en-US" altLang="zh-CN"/>
              <a:t> Ingress </a:t>
            </a:r>
            <a:r>
              <a:rPr lang="zh-CN" altLang="en-US"/>
              <a:t>名称，这个</a:t>
            </a:r>
            <a:r>
              <a:rPr lang="en-US" altLang="zh-CN"/>
              <a:t> Ingress </a:t>
            </a:r>
            <a:r>
              <a:rPr lang="zh-CN" altLang="en-US"/>
              <a:t>需要我们提前创建。</a:t>
            </a:r>
            <a:r>
              <a:rPr lang="en-US" altLang="zh-CN"/>
              <a:t>trafficRouting.nginx.additionalIngressAnnotations </a:t>
            </a:r>
            <a:r>
              <a:rPr lang="zh-CN" altLang="en-US"/>
              <a:t>字段用来配置特定的金丝雀流量识别策略，这里的含义是当请求头出现</a:t>
            </a:r>
            <a:r>
              <a:rPr lang="en-US" altLang="zh-CN"/>
              <a:t> X-Canary </a:t>
            </a:r>
            <a:r>
              <a:rPr lang="zh-CN" altLang="en-US"/>
              <a:t>时，就将流量转发到金丝雀环境中。此外，还有一项重要的配置：</a:t>
            </a:r>
            <a:r>
              <a:rPr lang="en-US" altLang="zh-CN"/>
              <a:t>canary.steps</a:t>
            </a:r>
            <a:r>
              <a:rPr lang="zh-CN" altLang="en-US"/>
              <a:t>，它是用来描述如何进行自动化金丝雀发布。</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Argo Rollout </a:t>
            </a:r>
            <a:r>
              <a:rPr lang="zh-CN" altLang="en-US"/>
              <a:t>实际上是在不同的金丝雀发布阶段，通过修改</a:t>
            </a:r>
            <a:r>
              <a:rPr lang="en-US" altLang="zh-CN"/>
              <a:t> ReplicaSet</a:t>
            </a:r>
            <a:r>
              <a:rPr lang="zh-CN" altLang="en-US"/>
              <a:t>、</a:t>
            </a:r>
            <a:r>
              <a:rPr lang="en-US" altLang="zh-CN"/>
              <a:t>Service </a:t>
            </a:r>
            <a:r>
              <a:rPr lang="zh-CN" altLang="en-US"/>
              <a:t>和</a:t>
            </a:r>
            <a:r>
              <a:rPr lang="en-US" altLang="zh-CN"/>
              <a:t> Ingress </a:t>
            </a:r>
            <a:r>
              <a:rPr lang="zh-CN" altLang="en-US"/>
              <a:t>对象来实现自动化的。在刚开始创建生产环境时，</a:t>
            </a:r>
            <a:r>
              <a:rPr lang="en-US" altLang="zh-CN"/>
              <a:t>Ingress</a:t>
            </a:r>
            <a:r>
              <a:rPr lang="zh-CN" altLang="en-US"/>
              <a:t>、</a:t>
            </a:r>
            <a:r>
              <a:rPr lang="en-US" altLang="zh-CN"/>
              <a:t>Service </a:t>
            </a:r>
            <a:r>
              <a:rPr lang="zh-CN" altLang="en-US"/>
              <a:t>和</a:t>
            </a:r>
            <a:r>
              <a:rPr lang="en-US" altLang="zh-CN"/>
              <a:t> Rollout </a:t>
            </a:r>
            <a:r>
              <a:rPr lang="zh-CN" altLang="en-US"/>
              <a:t>对象的关系如下图所示。</a:t>
            </a:r>
            <a:endParaRPr lang="zh-CN" altLang="en-US"/>
          </a:p>
          <a:p>
            <a:endParaRPr lang="zh-CN" altLang="en-US"/>
          </a:p>
          <a:p>
            <a:r>
              <a:rPr lang="zh-CN" altLang="en-US"/>
              <a:t>上面的这条流量链路比较简单，首先，最外层</a:t>
            </a:r>
            <a:r>
              <a:rPr lang="en-US" altLang="zh-CN"/>
              <a:t> Ingress </a:t>
            </a:r>
            <a:r>
              <a:rPr lang="zh-CN" altLang="en-US"/>
              <a:t>在接收到流量后会将其转发到生产环境的</a:t>
            </a:r>
            <a:r>
              <a:rPr lang="en-US" altLang="zh-CN"/>
              <a:t> Service</a:t>
            </a:r>
            <a:r>
              <a:rPr lang="zh-CN" altLang="en-US"/>
              <a:t>，</a:t>
            </a:r>
            <a:r>
              <a:rPr lang="en-US" altLang="zh-CN"/>
              <a:t>Service </a:t>
            </a:r>
            <a:r>
              <a:rPr lang="zh-CN" altLang="en-US"/>
              <a:t>又通过选择器来匹配被</a:t>
            </a:r>
            <a:r>
              <a:rPr lang="en-US" altLang="zh-CN"/>
              <a:t> Rollout </a:t>
            </a:r>
            <a:r>
              <a:rPr lang="zh-CN" altLang="en-US"/>
              <a:t>对象管理的</a:t>
            </a:r>
            <a:r>
              <a:rPr lang="en-US" altLang="zh-CN"/>
              <a:t> Pod</a:t>
            </a:r>
            <a:r>
              <a:rPr lang="zh-CN" altLang="en-US"/>
              <a:t>。当我们修改了</a:t>
            </a:r>
            <a:r>
              <a:rPr lang="en-US" altLang="zh-CN"/>
              <a:t> Rollout </a:t>
            </a:r>
            <a:r>
              <a:rPr lang="zh-CN" altLang="en-US"/>
              <a:t>的镜像版本并进行金丝雀发布时，</a:t>
            </a:r>
            <a:r>
              <a:rPr lang="en-US" altLang="zh-CN"/>
              <a:t>Rollout </a:t>
            </a:r>
            <a:r>
              <a:rPr lang="zh-CN" altLang="en-US"/>
              <a:t>对象会创建一个新的金丝雀环境的</a:t>
            </a:r>
            <a:r>
              <a:rPr lang="en-US" altLang="zh-CN"/>
              <a:t> ReplicaSet </a:t>
            </a:r>
            <a:r>
              <a:rPr lang="zh-CN" altLang="en-US"/>
              <a:t>对象，并修改</a:t>
            </a:r>
            <a:r>
              <a:rPr lang="en-US" altLang="zh-CN"/>
              <a:t> Service </a:t>
            </a:r>
            <a:r>
              <a:rPr lang="zh-CN" altLang="en-US"/>
              <a:t>的标签选择器来匹配到金丝雀环境的</a:t>
            </a:r>
            <a:r>
              <a:rPr lang="en-US" altLang="zh-CN"/>
              <a:t> Pod</a:t>
            </a:r>
            <a:r>
              <a:rPr lang="zh-CN" altLang="en-US"/>
              <a:t>。然后，再生成一个额外的</a:t>
            </a:r>
            <a:r>
              <a:rPr lang="en-US" altLang="zh-CN"/>
              <a:t> Ingress </a:t>
            </a:r>
            <a:r>
              <a:rPr lang="zh-CN" altLang="en-US"/>
              <a:t>对象来匹配需要转发到金丝雀环境的流量，包括按权重以及匹配</a:t>
            </a:r>
            <a:r>
              <a:rPr lang="en-US" altLang="zh-CN"/>
              <a:t> Header </a:t>
            </a:r>
            <a:r>
              <a:rPr lang="zh-CN" altLang="en-US"/>
              <a:t>的规则，如下图所示。</a:t>
            </a:r>
            <a:endParaRPr lang="zh-CN" altLang="en-US"/>
          </a:p>
          <a:p>
            <a:endParaRPr lang="zh-CN" altLang="en-US"/>
          </a:p>
          <a:p>
            <a:r>
              <a:rPr lang="zh-CN" altLang="en-US"/>
              <a:t>当处于不同的金丝雀阶段时，</a:t>
            </a:r>
            <a:r>
              <a:rPr lang="en-US" altLang="zh-CN"/>
              <a:t>Argo Rollout </a:t>
            </a:r>
            <a:r>
              <a:rPr lang="zh-CN" altLang="en-US"/>
              <a:t>会自动修改</a:t>
            </a:r>
            <a:r>
              <a:rPr lang="en-US" altLang="zh-CN"/>
              <a:t> Ingress </a:t>
            </a:r>
            <a:r>
              <a:rPr lang="zh-CN" altLang="en-US"/>
              <a:t>对象的</a:t>
            </a:r>
            <a:r>
              <a:rPr lang="en-US" altLang="zh-CN"/>
              <a:t> nginx.ingress.kubernetes.io/canary-weight </a:t>
            </a:r>
            <a:r>
              <a:rPr lang="zh-CN" altLang="en-US"/>
              <a:t>注解的值，以此来控制不同比例的流量进入金丝雀环境。最后，当金丝雀发布的所有阶段都完成之后，</a:t>
            </a:r>
            <a:r>
              <a:rPr lang="en-US" altLang="zh-CN"/>
              <a:t>Argo Rollout </a:t>
            </a:r>
            <a:r>
              <a:rPr lang="zh-CN" altLang="en-US"/>
              <a:t>还会自动将金丝雀环境提升为生产环境。具体的做法是，修改金丝雀环境的</a:t>
            </a:r>
            <a:r>
              <a:rPr lang="en-US" altLang="zh-CN"/>
              <a:t> Ingress </a:t>
            </a:r>
            <a:r>
              <a:rPr lang="zh-CN" altLang="en-US"/>
              <a:t>策略，将</a:t>
            </a:r>
            <a:r>
              <a:rPr lang="en-US" altLang="zh-CN"/>
              <a:t> nginx.ingress.kubernetes.io/canary-weight </a:t>
            </a:r>
            <a:r>
              <a:rPr lang="zh-CN" altLang="en-US"/>
              <a:t>注解的值修改为</a:t>
            </a:r>
            <a:r>
              <a:rPr lang="en-US" altLang="zh-CN"/>
              <a:t> 0</a:t>
            </a:r>
            <a:r>
              <a:rPr lang="zh-CN" altLang="en-US"/>
              <a:t>，同时将旧生产环境的</a:t>
            </a:r>
            <a:r>
              <a:rPr lang="en-US" altLang="zh-CN"/>
              <a:t> Service </a:t>
            </a:r>
            <a:r>
              <a:rPr lang="zh-CN" altLang="en-US"/>
              <a:t>的选择器修改为匹配金丝雀环境的</a:t>
            </a:r>
            <a:r>
              <a:rPr lang="en-US" altLang="zh-CN"/>
              <a:t> Pod</a:t>
            </a:r>
            <a:r>
              <a:rPr lang="zh-CN" altLang="en-US"/>
              <a:t>，最后再将旧的生产环境的</a:t>
            </a:r>
            <a:r>
              <a:rPr lang="en-US" altLang="zh-CN"/>
              <a:t> ReplicaSet </a:t>
            </a:r>
            <a:r>
              <a:rPr lang="zh-CN" altLang="en-US"/>
              <a:t>缩容为</a:t>
            </a:r>
            <a:r>
              <a:rPr lang="en-US" altLang="zh-CN"/>
              <a:t> 0</a:t>
            </a:r>
            <a:r>
              <a:rPr lang="zh-CN" altLang="en-US"/>
              <a:t>，达到将金丝雀环境提升为生产环境的目的，如下图所示。</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相比较金丝雀发布，自动渐进式交付增加了</a:t>
            </a:r>
            <a:r>
              <a:rPr lang="en-US" altLang="zh-CN"/>
              <a:t> Prometheus</a:t>
            </a:r>
            <a:r>
              <a:rPr lang="zh-CN" altLang="en-US"/>
              <a:t>、</a:t>
            </a:r>
            <a:r>
              <a:rPr lang="en-US" altLang="zh-CN"/>
              <a:t>Analysis Template </a:t>
            </a:r>
            <a:r>
              <a:rPr lang="zh-CN" altLang="en-US"/>
              <a:t>和</a:t>
            </a:r>
            <a:r>
              <a:rPr lang="en-US" altLang="zh-CN"/>
              <a:t> AnalysisRun </a:t>
            </a:r>
            <a:r>
              <a:rPr lang="zh-CN" altLang="en-US"/>
              <a:t>对象。其中，</a:t>
            </a:r>
            <a:r>
              <a:rPr lang="en-US" altLang="zh-CN"/>
              <a:t>Analysis Template </a:t>
            </a:r>
            <a:r>
              <a:rPr lang="zh-CN" altLang="en-US"/>
              <a:t>定义用于分析的模板，</a:t>
            </a:r>
            <a:r>
              <a:rPr lang="en-US" altLang="zh-CN"/>
              <a:t>AnalysisRun </a:t>
            </a:r>
            <a:r>
              <a:rPr lang="zh-CN" altLang="en-US"/>
              <a:t>是分析模板的实例化，</a:t>
            </a:r>
            <a:r>
              <a:rPr lang="en-US" altLang="zh-CN"/>
              <a:t>Prometheus </a:t>
            </a:r>
            <a:r>
              <a:rPr lang="zh-CN" altLang="en-US"/>
              <a:t>是用来存储指标的数据库。在这节课的例子中，我设计的自动渐进式交付流程会按照下面这张流程图来进行。</a:t>
            </a:r>
            <a:endParaRPr lang="zh-CN" altLang="en-US"/>
          </a:p>
          <a:p>
            <a:endParaRPr lang="zh-CN" altLang="en-US"/>
          </a:p>
          <a:p>
            <a:r>
              <a:rPr lang="zh-CN" altLang="en-US"/>
              <a:t>自动渐进式交付开始时，首先会先将金丝雀环境的流量比例设置为</a:t>
            </a:r>
            <a:r>
              <a:rPr lang="en-US" altLang="zh-CN"/>
              <a:t> 20% </a:t>
            </a:r>
            <a:r>
              <a:rPr lang="zh-CN" altLang="en-US"/>
              <a:t>并持续两分钟，然后将金丝雀环境的流量比例设置为</a:t>
            </a:r>
            <a:r>
              <a:rPr lang="en-US" altLang="zh-CN"/>
              <a:t> 40% </a:t>
            </a:r>
            <a:r>
              <a:rPr lang="zh-CN" altLang="en-US"/>
              <a:t>并持续两分钟，然后再以此类推到</a:t>
            </a:r>
            <a:r>
              <a:rPr lang="en-US" altLang="zh-CN"/>
              <a:t> 60%</a:t>
            </a:r>
            <a:r>
              <a:rPr lang="zh-CN" altLang="en-US"/>
              <a:t>、</a:t>
            </a:r>
            <a:r>
              <a:rPr lang="en-US" altLang="zh-CN"/>
              <a:t>80%</a:t>
            </a:r>
            <a:r>
              <a:rPr lang="zh-CN" altLang="en-US"/>
              <a:t>，直到将金丝雀环境提升为生产环境为止。从第二个阶段开始，自动金丝雀分析开始运行，在持续运行的过程中，如果金丝雀分析失败，那么金丝雀环境将进行自动回滚。这样就达到了自动渐进式交付的目的。</a:t>
            </a:r>
            <a:endParaRPr lang="zh-CN" altLang="en-US"/>
          </a:p>
          <a:p>
            <a:endParaRPr lang="zh-CN" altLang="en-US"/>
          </a:p>
          <a:p>
            <a:r>
              <a:rPr lang="zh-CN" altLang="en-US"/>
              <a:t>这里我简单介绍一下</a:t>
            </a:r>
            <a:r>
              <a:rPr lang="en-US" altLang="zh-CN"/>
              <a:t> AnalysisTemplate </a:t>
            </a:r>
            <a:r>
              <a:rPr lang="zh-CN" altLang="en-US"/>
              <a:t>对象字段的含义。首先</a:t>
            </a:r>
            <a:r>
              <a:rPr lang="en-US" altLang="zh-CN"/>
              <a:t> spec.args </a:t>
            </a:r>
            <a:r>
              <a:rPr lang="zh-CN" altLang="en-US"/>
              <a:t>字段定义了参数，该参数会在后续的</a:t>
            </a:r>
            <a:r>
              <a:rPr lang="en-US" altLang="zh-CN"/>
              <a:t> query </a:t>
            </a:r>
            <a:r>
              <a:rPr lang="zh-CN" altLang="en-US"/>
              <a:t>语句中使用，它的值是从</a:t>
            </a:r>
            <a:r>
              <a:rPr lang="en-US" altLang="zh-CN"/>
              <a:t> Rollout </a:t>
            </a:r>
            <a:r>
              <a:rPr lang="zh-CN" altLang="en-US"/>
              <a:t>对象的</a:t>
            </a:r>
            <a:r>
              <a:rPr lang="en-US" altLang="zh-CN"/>
              <a:t> canary.analysis.args </a:t>
            </a:r>
            <a:r>
              <a:rPr lang="zh-CN" altLang="en-US"/>
              <a:t>字段传递进来的。</a:t>
            </a:r>
            <a:r>
              <a:rPr lang="en-US" altLang="zh-CN"/>
              <a:t>spec.metrics </a:t>
            </a:r>
            <a:r>
              <a:rPr lang="zh-CN" altLang="en-US"/>
              <a:t>字段定义了自动分析的相关配置。其中，</a:t>
            </a:r>
            <a:r>
              <a:rPr lang="en-US" altLang="zh-CN"/>
              <a:t>interval </a:t>
            </a:r>
            <a:r>
              <a:rPr lang="zh-CN" altLang="en-US"/>
              <a:t>字段为频率，每</a:t>
            </a:r>
            <a:r>
              <a:rPr lang="en-US" altLang="zh-CN"/>
              <a:t> 10 </a:t>
            </a:r>
            <a:r>
              <a:rPr lang="zh-CN" altLang="en-US"/>
              <a:t>秒钟执行一次分析。</a:t>
            </a:r>
            <a:r>
              <a:rPr lang="en-US" altLang="zh-CN"/>
              <a:t>failureLimit </a:t>
            </a:r>
            <a:r>
              <a:rPr lang="zh-CN" altLang="en-US"/>
              <a:t>字段代表</a:t>
            </a:r>
            <a:r>
              <a:rPr lang="en-US" altLang="zh-CN"/>
              <a:t>“</a:t>
            </a:r>
            <a:r>
              <a:rPr lang="zh-CN" altLang="en-US"/>
              <a:t>连续</a:t>
            </a:r>
            <a:r>
              <a:rPr lang="en-US" altLang="zh-CN"/>
              <a:t> 3 </a:t>
            </a:r>
            <a:r>
              <a:rPr lang="zh-CN" altLang="en-US"/>
              <a:t>次失败则金丝雀分析失败</a:t>
            </a:r>
            <a:r>
              <a:rPr lang="en-US" altLang="zh-CN"/>
              <a:t>”</a:t>
            </a:r>
            <a:r>
              <a:rPr lang="zh-CN" altLang="en-US"/>
              <a:t>，此时要执行回滚动作。</a:t>
            </a:r>
            <a:r>
              <a:rPr lang="en-US" altLang="zh-CN"/>
              <a:t>successCondition </a:t>
            </a:r>
            <a:r>
              <a:rPr lang="zh-CN" altLang="en-US"/>
              <a:t>字段代表判断条件，这里的</a:t>
            </a:r>
            <a:r>
              <a:rPr lang="en-US" altLang="zh-CN"/>
              <a:t> result[0] </a:t>
            </a:r>
            <a:r>
              <a:rPr lang="zh-CN" altLang="en-US"/>
              <a:t>是一个表达式，代表的含义是当查询语句的返回值大于</a:t>
            </a:r>
            <a:r>
              <a:rPr lang="en-US" altLang="zh-CN"/>
              <a:t> 0.90 </a:t>
            </a:r>
            <a:r>
              <a:rPr lang="zh-CN" altLang="en-US"/>
              <a:t>时，说明本次金丝雀分析成功了。最后，</a:t>
            </a:r>
            <a:r>
              <a:rPr lang="en-US" altLang="zh-CN"/>
              <a:t>spec.metrics.provider </a:t>
            </a:r>
            <a:r>
              <a:rPr lang="zh-CN" altLang="en-US"/>
              <a:t>字段定义了分析数据来源于</a:t>
            </a:r>
            <a:r>
              <a:rPr lang="en-US" altLang="zh-CN"/>
              <a:t> Prometheus</a:t>
            </a:r>
            <a:r>
              <a:rPr lang="zh-CN" altLang="en-US"/>
              <a:t>，还定义了</a:t>
            </a:r>
            <a:r>
              <a:rPr lang="en-US" altLang="zh-CN"/>
              <a:t> Prometheus Server </a:t>
            </a:r>
            <a:r>
              <a:rPr lang="zh-CN" altLang="en-US"/>
              <a:t>的连接地址，我们将在稍后部署</a:t>
            </a:r>
            <a:r>
              <a:rPr lang="en-US" altLang="zh-CN"/>
              <a:t> Prometheus</a:t>
            </a:r>
            <a:r>
              <a:rPr lang="zh-CN" altLang="en-US"/>
              <a:t>。</a:t>
            </a:r>
            <a:r>
              <a:rPr lang="en-US" altLang="zh-CN"/>
              <a:t>query </a:t>
            </a:r>
            <a:r>
              <a:rPr lang="zh-CN" altLang="en-US"/>
              <a:t>字段是金丝雀分析的查询语句。这条查询语句的含义你可以简单地理解成：在</a:t>
            </a:r>
            <a:r>
              <a:rPr lang="en-US" altLang="zh-CN"/>
              <a:t> 60 </a:t>
            </a:r>
            <a:r>
              <a:rPr lang="zh-CN" altLang="en-US"/>
              <a:t>秒内</a:t>
            </a:r>
            <a:r>
              <a:rPr lang="en-US" altLang="zh-CN"/>
              <a:t> HTTP </a:t>
            </a:r>
            <a:r>
              <a:rPr lang="zh-CN" altLang="en-US"/>
              <a:t>状态码不为</a:t>
            </a:r>
            <a:r>
              <a:rPr lang="en-US" altLang="zh-CN"/>
              <a:t> 4xx </a:t>
            </a:r>
            <a:r>
              <a:rPr lang="zh-CN" altLang="en-US"/>
              <a:t>和</a:t>
            </a:r>
            <a:r>
              <a:rPr lang="en-US" altLang="zh-CN"/>
              <a:t> 5xx </a:t>
            </a:r>
            <a:r>
              <a:rPr lang="zh-CN" altLang="en-US"/>
              <a:t>的请求占所有请求的比例。换句话说，当</a:t>
            </a:r>
            <a:r>
              <a:rPr lang="en-US" altLang="zh-CN"/>
              <a:t> HTTP </a:t>
            </a:r>
            <a:r>
              <a:rPr lang="zh-CN" altLang="en-US"/>
              <a:t>请求成功的比例大于</a:t>
            </a:r>
            <a:r>
              <a:rPr lang="en-US" altLang="zh-CN"/>
              <a:t> 0.90 </a:t>
            </a:r>
            <a:r>
              <a:rPr lang="zh-CN" altLang="en-US"/>
              <a:t>时，代表一次金丝雀分析成功。</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Argo CD </a:t>
            </a:r>
            <a:r>
              <a:rPr lang="zh-CN" altLang="en-US"/>
              <a:t>钩子可以在以下几个阶段执行：</a:t>
            </a:r>
            <a:endParaRPr lang="zh-CN" altLang="en-US"/>
          </a:p>
          <a:p>
            <a:endParaRPr lang="en-US" altLang="zh-CN"/>
          </a:p>
          <a:p>
            <a:r>
              <a:rPr lang="en-US" altLang="zh-CN"/>
              <a:t>PreSync </a:t>
            </a:r>
            <a:r>
              <a:rPr lang="zh-CN" altLang="en-US"/>
              <a:t>钩子：在同步操作之前执行。可以用于在同步应用程序之前执行一些准备工作，例如创建必要的资源或检查先决条件。（可以在部署应用前，执行数据库迁移或初始化）</a:t>
            </a:r>
            <a:endParaRPr lang="zh-CN" altLang="en-US"/>
          </a:p>
          <a:p>
            <a:r>
              <a:rPr lang="en-US" altLang="zh-CN"/>
              <a:t>Sync </a:t>
            </a:r>
            <a:r>
              <a:rPr lang="zh-CN" altLang="en-US"/>
              <a:t>钩子：在同步操作期间执行。可以用于在同步应用程序期间执行一些操作，例如修改配置、应用变换或执行其他自定义逻辑。</a:t>
            </a:r>
            <a:endParaRPr lang="zh-CN" altLang="en-US"/>
          </a:p>
          <a:p>
            <a:r>
              <a:rPr lang="en-US" altLang="zh-CN"/>
              <a:t>PostSync </a:t>
            </a:r>
            <a:r>
              <a:rPr lang="zh-CN" altLang="en-US"/>
              <a:t>钩子：在同步操作之后执行。可以用于在同步应用程序之后执行一些清理工作或触发其他操作。（集成监控和健康检查等）</a:t>
            </a:r>
            <a:endParaRPr lang="zh-CN" altLang="en-US"/>
          </a:p>
          <a:p>
            <a:r>
              <a:rPr lang="en-US" altLang="zh-CN"/>
              <a:t>SyncFaild</a:t>
            </a:r>
            <a:r>
              <a:rPr lang="zh-CN" altLang="en-US"/>
              <a:t>钩子：在同步失败后执行，可以数据清理、逻辑终结、应用回滚等操作</a:t>
            </a:r>
            <a:endParaRPr lang="zh-CN" altLang="en-US"/>
          </a:p>
          <a:p>
            <a:r>
              <a:rPr lang="en-US" altLang="zh-CN"/>
              <a:t>                        </a:t>
            </a:r>
            <a:endParaRPr lang="en-US" altLang="zh-CN"/>
          </a:p>
          <a:p>
            <a:r>
              <a:rPr lang="zh-CN" altLang="en-US"/>
              <a:t>原文链接：</a:t>
            </a:r>
            <a:r>
              <a:rPr lang="en-US" altLang="zh-CN"/>
              <a:t>https://blog.csdn.net/weixin_45690643/article/details/135997578</a:t>
            </a:r>
            <a:endParaRPr lang="en-US" altLang="zh-CN"/>
          </a:p>
          <a:p>
            <a:endParaRPr lang="zh-CN" altLang="en-US"/>
          </a:p>
          <a:p>
            <a:r>
              <a:rPr lang="zh-CN" altLang="en-US"/>
              <a:t>钩子删除策略</a:t>
            </a:r>
            <a:endParaRPr lang="zh-CN" altLang="en-US"/>
          </a:p>
          <a:p>
            <a:r>
              <a:rPr lang="zh-CN" altLang="en-US"/>
              <a:t>在</a:t>
            </a:r>
            <a:r>
              <a:rPr lang="en-US" altLang="zh-CN"/>
              <a:t> Argo CD </a:t>
            </a:r>
            <a:r>
              <a:rPr lang="zh-CN" altLang="en-US"/>
              <a:t>中，可以使用钩子（</a:t>
            </a:r>
            <a:r>
              <a:rPr lang="en-US" altLang="zh-CN"/>
              <a:t>hook</a:t>
            </a:r>
            <a:r>
              <a:rPr lang="zh-CN" altLang="en-US"/>
              <a:t>）来在应用程序部署的不同阶段执行自定义操作。钩子可以用于在部署之前或之后运行脚本、命令或其他操作。当应用程序被删除时，也可以使用钩子来执行清理操作。删除钩子的策略可以通过</a:t>
            </a:r>
            <a:r>
              <a:rPr lang="en-US" altLang="zh-CN"/>
              <a:t> Argo CD </a:t>
            </a:r>
            <a:r>
              <a:rPr lang="zh-CN" altLang="en-US"/>
              <a:t>应用程序的配置进行设置。</a:t>
            </a:r>
            <a:endParaRPr lang="zh-CN" altLang="en-US"/>
          </a:p>
          <a:p>
            <a:r>
              <a:rPr lang="en-US" altLang="zh-CN"/>
              <a:t>Argo CD </a:t>
            </a:r>
            <a:r>
              <a:rPr lang="zh-CN" altLang="en-US"/>
              <a:t>提供了以下几种钩子删除策略选项：</a:t>
            </a:r>
            <a:endParaRPr lang="zh-CN" altLang="en-US"/>
          </a:p>
          <a:p>
            <a:endParaRPr lang="en-US" altLang="zh-CN"/>
          </a:p>
          <a:p>
            <a:r>
              <a:rPr lang="en-US" altLang="zh-CN"/>
              <a:t>BeforeHookCreation: </a:t>
            </a:r>
            <a:r>
              <a:rPr lang="zh-CN" altLang="en-US"/>
              <a:t>在创建钩子之前删除旧的钩子。这是默认的删除策略，它会在创建新钩子之前删除先前的钩子。</a:t>
            </a:r>
            <a:endParaRPr lang="zh-CN" altLang="en-US"/>
          </a:p>
          <a:p>
            <a:r>
              <a:rPr lang="en-US" altLang="zh-CN"/>
              <a:t>HookSucceeded: </a:t>
            </a:r>
            <a:r>
              <a:rPr lang="zh-CN" altLang="en-US"/>
              <a:t>仅当钩子成功执行后才删除旧的钩子。这种策略适用于需要确保钩子成功执行后再删除旧钩子的情况。</a:t>
            </a:r>
            <a:endParaRPr lang="zh-CN" altLang="en-US"/>
          </a:p>
          <a:p>
            <a:r>
              <a:rPr lang="en-US" altLang="zh-CN"/>
              <a:t>HookFailed: </a:t>
            </a:r>
            <a:r>
              <a:rPr lang="zh-CN" altLang="en-US"/>
              <a:t>仅当钩子执行失败后才删除旧的钩子。这种策略适用于需要在钩子执行失败时保留旧钩子的情况。</a:t>
            </a:r>
            <a:endParaRPr lang="zh-CN" altLang="en-US"/>
          </a:p>
          <a:p>
            <a:r>
              <a:rPr lang="en-US" altLang="zh-CN"/>
              <a:t>HookSucceededOrFailed: </a:t>
            </a:r>
            <a:r>
              <a:rPr lang="zh-CN" altLang="en-US"/>
              <a:t>无论钩子成功还是失败，都删除旧的钩子。这种策略适用于无论钩子执行结果如何，都希望删除旧钩子的情况。</a:t>
            </a:r>
            <a:endParaRPr lang="zh-CN" altLang="en-US"/>
          </a:p>
          <a:p>
            <a:r>
              <a:rPr lang="zh-CN" altLang="en-US"/>
              <a:t>钩子删除策略可以在</a:t>
            </a:r>
            <a:r>
              <a:rPr lang="en-US" altLang="zh-CN"/>
              <a:t> Argo CD </a:t>
            </a:r>
            <a:r>
              <a:rPr lang="zh-CN" altLang="en-US"/>
              <a:t>应用程序的配置文件（例如</a:t>
            </a:r>
            <a:r>
              <a:rPr lang="en-US" altLang="zh-CN"/>
              <a:t> YAML </a:t>
            </a:r>
            <a:r>
              <a:rPr lang="zh-CN" altLang="en-US"/>
              <a:t>文件）中设置。例如，以下是一个应用程序配置文件的示例，其中设置了钩子删除策略为</a:t>
            </a:r>
            <a:r>
              <a:rPr lang="en-US" altLang="zh-CN"/>
              <a:t> HookSucceeded</a:t>
            </a:r>
            <a:r>
              <a:rPr lang="zh-CN" altLang="en-US"/>
              <a:t>：</a:t>
            </a:r>
            <a:endParaRPr lang="zh-CN" altLang="en-US"/>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从广义上来看，</a:t>
            </a:r>
            <a:r>
              <a:rPr lang="en-US" altLang="zh-CN"/>
              <a:t>GitOps </a:t>
            </a:r>
            <a:r>
              <a:rPr lang="zh-CN" altLang="en-US"/>
              <a:t>与</a:t>
            </a:r>
            <a:r>
              <a:rPr lang="en-US" altLang="zh-CN"/>
              <a:t> DevOps </a:t>
            </a:r>
            <a:r>
              <a:rPr lang="zh-CN" altLang="en-US"/>
              <a:t>并不冲突，</a:t>
            </a:r>
            <a:r>
              <a:rPr lang="en-US" altLang="zh-CN"/>
              <a:t>GitOps </a:t>
            </a:r>
            <a:r>
              <a:rPr lang="zh-CN" altLang="en-US"/>
              <a:t>是一种技术手段，而</a:t>
            </a:r>
            <a:r>
              <a:rPr lang="en-US" altLang="zh-CN"/>
              <a:t> DevOps </a:t>
            </a:r>
            <a:r>
              <a:rPr lang="zh-CN" altLang="en-US"/>
              <a:t>是一种文化。</a:t>
            </a:r>
            <a:r>
              <a:rPr lang="en-US" altLang="zh-CN"/>
              <a:t>GitOps </a:t>
            </a:r>
            <a:r>
              <a:rPr lang="zh-CN" altLang="en-US"/>
              <a:t>是一种实现持续交付（</a:t>
            </a:r>
            <a:r>
              <a:rPr lang="en-US" altLang="zh-CN"/>
              <a:t>Continuous Delivery</a:t>
            </a:r>
            <a:r>
              <a:rPr lang="zh-CN" altLang="en-US"/>
              <a:t>）、持续部署（</a:t>
            </a:r>
            <a:r>
              <a:rPr lang="en-US" altLang="zh-CN"/>
              <a:t>Continuous Deployment</a:t>
            </a:r>
            <a:r>
              <a:rPr lang="zh-CN" altLang="en-US"/>
              <a:t>）和基础设施即代码（</a:t>
            </a:r>
            <a:r>
              <a:rPr lang="en-US" altLang="zh-CN"/>
              <a:t>IaC</a:t>
            </a:r>
            <a:r>
              <a:rPr lang="zh-CN" altLang="en-US"/>
              <a:t>）的工具和框架，它是支持</a:t>
            </a:r>
            <a:r>
              <a:rPr lang="en-US" altLang="zh-CN"/>
              <a:t> DevOps </a:t>
            </a:r>
            <a:r>
              <a:rPr lang="zh-CN" altLang="en-US"/>
              <a:t>文化的。</a:t>
            </a:r>
            <a:endParaRPr lang="en-US" altLang="zh-CN"/>
          </a:p>
          <a:p>
            <a:r>
              <a:rPr lang="zh-CN" altLang="en-US"/>
              <a:t>从狭义上来看，</a:t>
            </a:r>
            <a:r>
              <a:rPr lang="en-US" altLang="zh-CN"/>
              <a:t>GitOps </a:t>
            </a:r>
            <a:r>
              <a:rPr lang="zh-CN" altLang="en-US"/>
              <a:t>与</a:t>
            </a:r>
            <a:r>
              <a:rPr lang="en-US" altLang="zh-CN"/>
              <a:t> DevOps </a:t>
            </a:r>
            <a:r>
              <a:rPr lang="zh-CN" altLang="en-US"/>
              <a:t>有以下几个区别：</a:t>
            </a:r>
            <a:endParaRPr lang="zh-CN" altLang="en-US"/>
          </a:p>
          <a:p>
            <a:r>
              <a:rPr lang="zh-CN" altLang="en-US"/>
              <a:t>首先，</a:t>
            </a:r>
            <a:r>
              <a:rPr lang="en-US" altLang="zh-CN"/>
              <a:t>GitOps </a:t>
            </a:r>
            <a:r>
              <a:rPr lang="zh-CN" altLang="en-US"/>
              <a:t>是以目标为导向的。它使用</a:t>
            </a:r>
            <a:r>
              <a:rPr lang="en-US" altLang="zh-CN"/>
              <a:t> Git </a:t>
            </a:r>
            <a:r>
              <a:rPr lang="zh-CN" altLang="en-US"/>
              <a:t>来维护期望状态，并不断调整实际状态，最终与期望状态相匹配。而</a:t>
            </a:r>
            <a:r>
              <a:rPr lang="en-US" altLang="zh-CN"/>
              <a:t> DevOps </a:t>
            </a:r>
            <a:r>
              <a:rPr lang="zh-CN" altLang="en-US"/>
              <a:t>更多关注的是最佳实践，这些实践可以普遍应用于企业的每一个流程。</a:t>
            </a:r>
            <a:endParaRPr lang="en-US" altLang="zh-CN"/>
          </a:p>
          <a:p>
            <a:r>
              <a:rPr lang="zh-CN" altLang="en-US"/>
              <a:t>其次，</a:t>
            </a:r>
            <a:r>
              <a:rPr lang="en-US" altLang="zh-CN"/>
              <a:t>GitOps </a:t>
            </a:r>
            <a:r>
              <a:rPr lang="zh-CN" altLang="en-US"/>
              <a:t>采取声明式的操作方法，而</a:t>
            </a:r>
            <a:r>
              <a:rPr lang="en-US" altLang="zh-CN"/>
              <a:t> DevOps </a:t>
            </a:r>
            <a:r>
              <a:rPr lang="zh-CN" altLang="en-US"/>
              <a:t>同时接受声明式和命令式的方法，所以</a:t>
            </a:r>
            <a:r>
              <a:rPr lang="en-US" altLang="zh-CN"/>
              <a:t> DevOps </a:t>
            </a:r>
            <a:r>
              <a:rPr lang="zh-CN" altLang="en-US"/>
              <a:t>除了适用于容器环境之外，还适用于虚拟机和裸机环境。</a:t>
            </a:r>
            <a:endParaRPr lang="en-US" altLang="zh-CN"/>
          </a:p>
          <a:p>
            <a:r>
              <a:rPr lang="zh-CN" altLang="en-US"/>
              <a:t>最后，</a:t>
            </a:r>
            <a:r>
              <a:rPr lang="en-US" altLang="zh-CN"/>
              <a:t>GitOps </a:t>
            </a:r>
            <a:r>
              <a:rPr lang="zh-CN" altLang="en-US"/>
              <a:t>重新定义了云原生场景下的</a:t>
            </a:r>
            <a:r>
              <a:rPr lang="en-US" altLang="zh-CN"/>
              <a:t> CI/CD</a:t>
            </a:r>
            <a:r>
              <a:rPr lang="zh-CN" altLang="en-US"/>
              <a:t>，它以</a:t>
            </a:r>
            <a:r>
              <a:rPr lang="en-US" altLang="zh-CN"/>
              <a:t> Git </a:t>
            </a:r>
            <a:r>
              <a:rPr lang="zh-CN" altLang="en-US"/>
              <a:t>作为中心的不可变状态声明，以加快持续部署速度。</a:t>
            </a:r>
            <a:endParaRPr lang="zh-CN" altLang="en-US"/>
          </a:p>
          <a:p>
            <a:endParaRPr lang="zh-CN" altLang="en-US"/>
          </a:p>
          <a:p>
            <a:r>
              <a:rPr lang="en-US" altLang="zh-CN"/>
              <a:t>GitOps = IaC + Git + CI/CD</a:t>
            </a:r>
            <a:r>
              <a:rPr lang="zh-CN" altLang="en-US"/>
              <a:t>，即基于</a:t>
            </a:r>
            <a:r>
              <a:rPr lang="en-US" altLang="zh-CN"/>
              <a:t> IaC </a:t>
            </a:r>
            <a:r>
              <a:rPr lang="zh-CN" altLang="en-US"/>
              <a:t>的版本化</a:t>
            </a:r>
            <a:r>
              <a:rPr lang="en-US" altLang="zh-CN"/>
              <a:t> CI/CD</a:t>
            </a:r>
            <a:r>
              <a:rPr lang="zh-CN" altLang="en-US"/>
              <a:t>。它的核心是使用</a:t>
            </a:r>
            <a:r>
              <a:rPr lang="en-US" altLang="zh-CN"/>
              <a:t> Git </a:t>
            </a:r>
            <a:r>
              <a:rPr lang="zh-CN" altLang="en-US"/>
              <a:t>仓库来管理基础设施和应用的配置，并且以</a:t>
            </a:r>
            <a:r>
              <a:rPr lang="en-US" altLang="zh-CN"/>
              <a:t> Git </a:t>
            </a:r>
            <a:r>
              <a:rPr lang="zh-CN" altLang="en-US"/>
              <a:t>仓库作为基础设施和应用的单一事实来源，你从其他地方修改配置（比如手动改线上配置）一概不予通过。</a:t>
            </a:r>
            <a:endParaRPr lang="en-US" altLang="zh-CN"/>
          </a:p>
          <a:p>
            <a:r>
              <a:rPr lang="en-US" altLang="zh-CN"/>
              <a:t>Git </a:t>
            </a:r>
            <a:r>
              <a:rPr lang="zh-CN" altLang="en-US"/>
              <a:t>仓库中的声明式配置描述了目标环境当前所需基础设施的期望状态，借助于</a:t>
            </a:r>
            <a:r>
              <a:rPr lang="en-US" altLang="zh-CN"/>
              <a:t> GitOps</a:t>
            </a:r>
            <a:r>
              <a:rPr lang="zh-CN" altLang="en-US"/>
              <a:t>，如果集群的实际状态与</a:t>
            </a:r>
            <a:r>
              <a:rPr lang="en-US" altLang="zh-CN"/>
              <a:t> Git </a:t>
            </a:r>
            <a:r>
              <a:rPr lang="zh-CN" altLang="en-US"/>
              <a:t>仓库中定义的期望状态不匹配，</a:t>
            </a:r>
            <a:r>
              <a:rPr lang="en-US" altLang="zh-CN"/>
              <a:t>Kubernetes reconcilers </a:t>
            </a:r>
            <a:r>
              <a:rPr lang="zh-CN" altLang="en-US"/>
              <a:t>会根据期望状态来调整当前的状态，最终使实际状态符合期望状态。</a:t>
            </a:r>
            <a:endParaRPr lang="en-US" altLang="zh-CN"/>
          </a:p>
          <a:p>
            <a:r>
              <a:rPr lang="zh-CN" altLang="en-US"/>
              <a:t>另一方面，现代应用的开发更多关注的是迭代速度和规模，拥有成熟</a:t>
            </a:r>
            <a:r>
              <a:rPr lang="en-US" altLang="zh-CN"/>
              <a:t> DevOps </a:t>
            </a:r>
            <a:r>
              <a:rPr lang="zh-CN" altLang="en-US"/>
              <a:t>文化的组织每天可以将代码部署到生成环境中数百次，</a:t>
            </a:r>
            <a:r>
              <a:rPr lang="en-US" altLang="zh-CN"/>
              <a:t>DevOps </a:t>
            </a:r>
            <a:r>
              <a:rPr lang="zh-CN" altLang="en-US"/>
              <a:t>团队可以通过版本控制、代码审查以及自动测试和部署的</a:t>
            </a:r>
            <a:r>
              <a:rPr lang="en-US" altLang="zh-CN"/>
              <a:t> CI/CD </a:t>
            </a:r>
            <a:r>
              <a:rPr lang="zh-CN" altLang="en-US"/>
              <a:t>流水线等最佳实践来实现这一目标，这就是</a:t>
            </a:r>
            <a:r>
              <a:rPr lang="en-US" altLang="zh-CN"/>
              <a:t> GitOps </a:t>
            </a:r>
            <a:r>
              <a:rPr lang="zh-CN" altLang="en-US"/>
              <a:t>干的事情。</a:t>
            </a:r>
            <a:endParaRPr lang="zh-CN" altLang="en-US"/>
          </a:p>
          <a:p>
            <a:endParaRPr lang="zh-CN" altLang="en-US"/>
          </a:p>
          <a:p>
            <a:r>
              <a:rPr lang="en-US" altLang="zh-CN">
                <a:sym typeface="+mn-ea"/>
              </a:rPr>
              <a:t>GitOps </a:t>
            </a:r>
            <a:r>
              <a:rPr lang="zh-CN" altLang="en-US">
                <a:sym typeface="+mn-ea"/>
              </a:rPr>
              <a:t>是一种基于版本控制系统（如</a:t>
            </a:r>
            <a:r>
              <a:rPr lang="en-US" altLang="zh-CN">
                <a:sym typeface="+mn-ea"/>
              </a:rPr>
              <a:t> Git</a:t>
            </a:r>
            <a:r>
              <a:rPr lang="zh-CN" altLang="en-US">
                <a:sym typeface="+mn-ea"/>
              </a:rPr>
              <a:t>）的运维实践，将</a:t>
            </a:r>
            <a:r>
              <a:rPr lang="en-US" altLang="zh-CN">
                <a:sym typeface="+mn-ea"/>
              </a:rPr>
              <a:t> Git </a:t>
            </a:r>
            <a:r>
              <a:rPr lang="zh-CN" altLang="en-US">
                <a:sym typeface="+mn-ea"/>
              </a:rPr>
              <a:t>作为基础设施和应用程序的唯一事实来源。通过声明式配置，系统自动同步</a:t>
            </a:r>
            <a:r>
              <a:rPr lang="en-US" altLang="zh-CN">
                <a:sym typeface="+mn-ea"/>
              </a:rPr>
              <a:t> Git </a:t>
            </a:r>
            <a:r>
              <a:rPr lang="zh-CN" altLang="en-US">
                <a:sym typeface="+mn-ea"/>
              </a:rPr>
              <a:t>仓库中的期望状态到实际运行环境，实现持续交付和自动化运维。其核心思想是</a:t>
            </a:r>
            <a:r>
              <a:rPr lang="en-US" altLang="zh-CN">
                <a:sym typeface="+mn-ea"/>
              </a:rPr>
              <a:t>“</a:t>
            </a:r>
            <a:r>
              <a:rPr lang="zh-CN" altLang="en-US">
                <a:sym typeface="+mn-ea"/>
              </a:rPr>
              <a:t>一切皆代码</a:t>
            </a:r>
            <a:r>
              <a:rPr lang="en-US" altLang="zh-CN">
                <a:sym typeface="+mn-ea"/>
              </a:rPr>
              <a:t>”</a:t>
            </a:r>
            <a:r>
              <a:rPr lang="zh-CN" altLang="en-US">
                <a:sym typeface="+mn-ea"/>
              </a:rPr>
              <a:t>，包括应用代码、配置、策略及环境定义</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ttps://www.xiaohongshu.com/explore/676b64d500000000090176f2?app_platform=ios&amp;app_version=8.84.1&amp;share_from_user_hidden=true&amp;xsec_source=app_share&amp;type=video&amp;xsec_token=CBozOwbRdSoWsR4kL3o5V1xsHplZdQiDAAGhRdXLx8nc0=&amp;author_share=1&amp;xhsshare=WeixinSession&amp;shareRedId=ODZEMUdLNk02NzUyOTgwNjY0OTc3ODxM&amp;apptime=1748497726&amp;share_id=5f9433c5a3074213b5eb343b0d950c60&amp;wechatWid=1bde52b583e7b4c0f475d564737e08b7&amp;wechatOrigin=menu</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a:p>
            <a:r>
              <a:rPr lang="en-US" altLang="zh-CN"/>
              <a:t>ArgoCD </a:t>
            </a:r>
            <a:endParaRPr lang="en-US" altLang="zh-CN"/>
          </a:p>
          <a:p>
            <a:r>
              <a:rPr lang="en-US" altLang="zh-CN"/>
              <a:t>ArgoCD</a:t>
            </a:r>
            <a:r>
              <a:rPr lang="zh-CN" altLang="en-US"/>
              <a:t>是一个用于</a:t>
            </a:r>
            <a:r>
              <a:rPr lang="en-US" altLang="zh-CN"/>
              <a:t>Kubernetes</a:t>
            </a:r>
            <a:r>
              <a:rPr lang="zh-CN" altLang="en-US"/>
              <a:t>的声明式、</a:t>
            </a:r>
            <a:r>
              <a:rPr lang="en-US" altLang="zh-CN"/>
              <a:t>GitOps</a:t>
            </a:r>
            <a:r>
              <a:rPr lang="zh-CN" altLang="en-US"/>
              <a:t>持续交付工具。</a:t>
            </a:r>
            <a:endParaRPr lang="zh-CN" altLang="en-US"/>
          </a:p>
          <a:p>
            <a:r>
              <a:rPr lang="zh-CN" altLang="en-US"/>
              <a:t>它属于更广泛的</a:t>
            </a:r>
            <a:r>
              <a:rPr lang="en-US" altLang="zh-CN"/>
              <a:t>Argo</a:t>
            </a:r>
            <a:r>
              <a:rPr lang="zh-CN" altLang="en-US"/>
              <a:t>项目，包括像</a:t>
            </a:r>
            <a:r>
              <a:rPr lang="en-US" altLang="zh-CN"/>
              <a:t>Argo Workflows</a:t>
            </a:r>
            <a:r>
              <a:rPr lang="zh-CN" altLang="en-US"/>
              <a:t>这样的其他工具，因此适合已经投资于</a:t>
            </a:r>
            <a:r>
              <a:rPr lang="en-US" altLang="zh-CN"/>
              <a:t>Argo</a:t>
            </a:r>
            <a:r>
              <a:rPr lang="zh-CN" altLang="en-US"/>
              <a:t>生态系统的团队。</a:t>
            </a:r>
            <a:endParaRPr lang="zh-CN" altLang="en-US"/>
          </a:p>
          <a:p>
            <a:r>
              <a:rPr lang="en-US" altLang="zh-CN"/>
              <a:t>ArgoCD</a:t>
            </a:r>
            <a:r>
              <a:rPr lang="zh-CN" altLang="en-US"/>
              <a:t>的主要特性包括：声明式</a:t>
            </a:r>
            <a:r>
              <a:rPr lang="en-US" altLang="zh-CN"/>
              <a:t>UI</a:t>
            </a:r>
            <a:r>
              <a:rPr lang="zh-CN" altLang="en-US"/>
              <a:t>和</a:t>
            </a:r>
            <a:r>
              <a:rPr lang="en-US" altLang="zh-CN"/>
              <a:t>CLI</a:t>
            </a:r>
            <a:r>
              <a:rPr lang="zh-CN" altLang="en-US"/>
              <a:t>：</a:t>
            </a:r>
            <a:r>
              <a:rPr lang="en-US" altLang="zh-CN"/>
              <a:t>ArgoCD</a:t>
            </a:r>
            <a:r>
              <a:rPr lang="zh-CN" altLang="en-US"/>
              <a:t>提供了一个基于</a:t>
            </a:r>
            <a:r>
              <a:rPr lang="en-US" altLang="zh-CN"/>
              <a:t>Web</a:t>
            </a:r>
            <a:r>
              <a:rPr lang="zh-CN" altLang="en-US"/>
              <a:t>的</a:t>
            </a:r>
            <a:r>
              <a:rPr lang="en-US" altLang="zh-CN"/>
              <a:t>UI</a:t>
            </a:r>
            <a:r>
              <a:rPr lang="zh-CN" altLang="en-US"/>
              <a:t>和</a:t>
            </a:r>
            <a:r>
              <a:rPr lang="en-US" altLang="zh-CN"/>
              <a:t>CLI</a:t>
            </a:r>
            <a:r>
              <a:rPr lang="zh-CN" altLang="en-US"/>
              <a:t>支持，用于管理和可视化应用。</a:t>
            </a:r>
            <a:endParaRPr lang="zh-CN" altLang="en-US"/>
          </a:p>
          <a:p>
            <a:r>
              <a:rPr lang="zh-CN" altLang="en-US"/>
              <a:t>自动同步：</a:t>
            </a:r>
            <a:r>
              <a:rPr lang="en-US" altLang="zh-CN"/>
              <a:t>ArgoCD</a:t>
            </a:r>
            <a:r>
              <a:rPr lang="zh-CN" altLang="en-US"/>
              <a:t>会自动将</a:t>
            </a:r>
            <a:r>
              <a:rPr lang="en-US" altLang="zh-CN"/>
              <a:t>Git</a:t>
            </a:r>
            <a:r>
              <a:rPr lang="zh-CN" altLang="en-US"/>
              <a:t>中的期望状态同步到集群中。</a:t>
            </a:r>
            <a:endParaRPr lang="zh-CN" altLang="en-US"/>
          </a:p>
          <a:p>
            <a:r>
              <a:rPr lang="zh-CN" altLang="en-US"/>
              <a:t>多集群支持：它可以管理多个</a:t>
            </a:r>
            <a:r>
              <a:rPr lang="en-US" altLang="zh-CN"/>
              <a:t>Kubernetes</a:t>
            </a:r>
            <a:r>
              <a:rPr lang="zh-CN" altLang="en-US"/>
              <a:t>集群。</a:t>
            </a:r>
            <a:endParaRPr lang="zh-CN" altLang="en-US"/>
          </a:p>
          <a:p>
            <a:r>
              <a:rPr lang="zh-CN" altLang="en-US"/>
              <a:t>应用回滚：</a:t>
            </a:r>
            <a:r>
              <a:rPr lang="en-US" altLang="zh-CN"/>
              <a:t>ArgoCD</a:t>
            </a:r>
            <a:r>
              <a:rPr lang="zh-CN" altLang="en-US"/>
              <a:t>允许轻松回滚到存储在</a:t>
            </a:r>
            <a:r>
              <a:rPr lang="en-US" altLang="zh-CN"/>
              <a:t>Git</a:t>
            </a:r>
            <a:r>
              <a:rPr lang="zh-CN" altLang="en-US"/>
              <a:t>中的任何先前状态，提供了一种强大的撤消更改的方法。</a:t>
            </a:r>
            <a:endParaRPr lang="zh-CN" altLang="en-US"/>
          </a:p>
          <a:p>
            <a:r>
              <a:rPr lang="zh-CN" altLang="en-US"/>
              <a:t>可定制的钩子：它支持预同步和后同步钩子，以实现对应用更新的精细控制。</a:t>
            </a:r>
            <a:endParaRPr lang="zh-CN" altLang="en-US"/>
          </a:p>
          <a:p>
            <a:r>
              <a:rPr lang="en-US" altLang="zh-CN"/>
              <a:t>FluxCD</a:t>
            </a:r>
            <a:endParaRPr lang="en-US" altLang="zh-CN"/>
          </a:p>
          <a:p>
            <a:r>
              <a:rPr lang="en-US" altLang="zh-CN"/>
              <a:t> FluxCD</a:t>
            </a:r>
            <a:r>
              <a:rPr lang="zh-CN" altLang="en-US"/>
              <a:t>是另一个专为</a:t>
            </a:r>
            <a:r>
              <a:rPr lang="en-US" altLang="zh-CN"/>
              <a:t>Kubernetes</a:t>
            </a:r>
            <a:r>
              <a:rPr lang="zh-CN" altLang="en-US"/>
              <a:t>上的持续部署设计的强大工具。</a:t>
            </a:r>
            <a:endParaRPr lang="zh-CN" altLang="en-US"/>
          </a:p>
          <a:p>
            <a:r>
              <a:rPr lang="zh-CN" altLang="en-US"/>
              <a:t>它属于</a:t>
            </a:r>
            <a:r>
              <a:rPr lang="en-US" altLang="zh-CN"/>
              <a:t>CNCF</a:t>
            </a:r>
            <a:r>
              <a:rPr lang="zh-CN" altLang="en-US"/>
              <a:t>（云原生计算基金会），意味着它享有广泛的社区支持，并且具有强大的插件生态系统。</a:t>
            </a:r>
            <a:endParaRPr lang="zh-CN" altLang="en-US"/>
          </a:p>
          <a:p>
            <a:r>
              <a:rPr lang="en-US" altLang="zh-CN"/>
              <a:t>FluxCD</a:t>
            </a:r>
            <a:r>
              <a:rPr lang="zh-CN" altLang="en-US"/>
              <a:t>的主要特性包括：轻量级和模块化：</a:t>
            </a:r>
            <a:r>
              <a:rPr lang="en-US" altLang="zh-CN"/>
              <a:t>FluxCD</a:t>
            </a:r>
            <a:r>
              <a:rPr lang="zh-CN" altLang="en-US"/>
              <a:t>被设计为轻量级和高度模块化的。它可以与其他</a:t>
            </a:r>
            <a:r>
              <a:rPr lang="en-US" altLang="zh-CN"/>
              <a:t>GitOps</a:t>
            </a:r>
            <a:r>
              <a:rPr lang="zh-CN" altLang="en-US"/>
              <a:t>工具（如</a:t>
            </a:r>
            <a:r>
              <a:rPr lang="en-US" altLang="zh-CN"/>
              <a:t>Helm</a:t>
            </a:r>
            <a:r>
              <a:rPr lang="zh-CN" altLang="en-US"/>
              <a:t>和</a:t>
            </a:r>
            <a:r>
              <a:rPr lang="en-US" altLang="zh-CN"/>
              <a:t>Kustomize</a:t>
            </a:r>
            <a:r>
              <a:rPr lang="zh-CN" altLang="en-US"/>
              <a:t>）集成。</a:t>
            </a:r>
            <a:endParaRPr lang="zh-CN" altLang="en-US"/>
          </a:p>
          <a:p>
            <a:r>
              <a:rPr lang="en-US" altLang="zh-CN"/>
              <a:t>GitOps</a:t>
            </a:r>
            <a:r>
              <a:rPr lang="zh-CN" altLang="en-US"/>
              <a:t>工具包：</a:t>
            </a:r>
            <a:r>
              <a:rPr lang="en-US" altLang="zh-CN"/>
              <a:t>FluxCD v2</a:t>
            </a:r>
            <a:r>
              <a:rPr lang="zh-CN" altLang="en-US"/>
              <a:t>基于</a:t>
            </a:r>
            <a:r>
              <a:rPr lang="en-US" altLang="zh-CN"/>
              <a:t>GitOps</a:t>
            </a:r>
            <a:r>
              <a:rPr lang="zh-CN" altLang="en-US"/>
              <a:t>工具包，这是一组可独立或组合使用的可重用组件。</a:t>
            </a:r>
            <a:endParaRPr lang="zh-CN" altLang="en-US"/>
          </a:p>
          <a:p>
            <a:r>
              <a:rPr lang="zh-CN" altLang="en-US"/>
              <a:t>自动镜像更新：</a:t>
            </a:r>
            <a:r>
              <a:rPr lang="en-US" altLang="zh-CN"/>
              <a:t>FluxCD</a:t>
            </a:r>
            <a:r>
              <a:rPr lang="zh-CN" altLang="en-US"/>
              <a:t>内置了镜像自动化功能，可以自动更新</a:t>
            </a:r>
            <a:r>
              <a:rPr lang="en-US" altLang="zh-CN"/>
              <a:t>Git</a:t>
            </a:r>
            <a:r>
              <a:rPr lang="zh-CN" altLang="en-US"/>
              <a:t>仓库中的容器镜像版本。</a:t>
            </a:r>
            <a:endParaRPr lang="zh-CN" altLang="en-US"/>
          </a:p>
          <a:p>
            <a:r>
              <a:rPr lang="zh-CN" altLang="en-US"/>
              <a:t>多租户支持：</a:t>
            </a:r>
            <a:r>
              <a:rPr lang="en-US" altLang="zh-CN"/>
              <a:t>FluxCD</a:t>
            </a:r>
            <a:r>
              <a:rPr lang="zh-CN" altLang="en-US"/>
              <a:t>提供了强大的多租户支持，允许不同团队在同一</a:t>
            </a:r>
            <a:r>
              <a:rPr lang="en-US" altLang="zh-CN"/>
              <a:t>Kubernetes</a:t>
            </a:r>
            <a:r>
              <a:rPr lang="zh-CN" altLang="en-US"/>
              <a:t>集群中管理自己的工作负载。</a:t>
            </a:r>
            <a:endParaRPr lang="zh-CN" altLang="en-US"/>
          </a:p>
          <a:p>
            <a:r>
              <a:rPr lang="en-US" altLang="zh-CN"/>
              <a:t>Helm</a:t>
            </a:r>
            <a:r>
              <a:rPr lang="zh-CN" altLang="en-US"/>
              <a:t>支持：它与</a:t>
            </a:r>
            <a:r>
              <a:rPr lang="en-US" altLang="zh-CN"/>
              <a:t>Helm</a:t>
            </a:r>
            <a:r>
              <a:rPr lang="zh-CN" altLang="en-US"/>
              <a:t>紧密集成以管理应用，使使用</a:t>
            </a:r>
            <a:r>
              <a:rPr lang="en-US" altLang="zh-CN"/>
              <a:t>Helm</a:t>
            </a:r>
            <a:r>
              <a:rPr lang="zh-CN" altLang="en-US"/>
              <a:t>图表作为</a:t>
            </a:r>
            <a:r>
              <a:rPr lang="en-US" altLang="zh-CN"/>
              <a:t>GitOps</a:t>
            </a:r>
            <a:r>
              <a:rPr lang="zh-CN" altLang="en-US"/>
              <a:t>工作流程的一部分更加容易。</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检索</a:t>
            </a:r>
            <a:r>
              <a:rPr lang="en-US" altLang="zh-CN"/>
              <a:t> -- Repository Server</a:t>
            </a:r>
            <a:endParaRPr lang="en-US" altLang="zh-CN"/>
          </a:p>
          <a:p>
            <a:r>
              <a:rPr lang="zh-CN" altLang="en-US"/>
              <a:t>检索阶段会克隆应用声明式配置清单所在的</a:t>
            </a:r>
            <a:r>
              <a:rPr lang="en-US" altLang="zh-CN"/>
              <a:t> Git </a:t>
            </a:r>
            <a:r>
              <a:rPr lang="zh-CN" altLang="en-US"/>
              <a:t>仓库，并将其缓存到本地存储。包含</a:t>
            </a:r>
            <a:r>
              <a:rPr lang="en-US" altLang="zh-CN"/>
              <a:t> Kubernetes </a:t>
            </a:r>
            <a:r>
              <a:rPr lang="zh-CN" altLang="en-US"/>
              <a:t>原生的配置清单、</a:t>
            </a:r>
            <a:r>
              <a:rPr lang="en-US" altLang="zh-CN"/>
              <a:t>Helm Chart </a:t>
            </a:r>
            <a:r>
              <a:rPr lang="zh-CN" altLang="en-US"/>
              <a:t>以及</a:t>
            </a:r>
            <a:r>
              <a:rPr lang="en-US" altLang="zh-CN"/>
              <a:t> Kustomize </a:t>
            </a:r>
            <a:r>
              <a:rPr lang="zh-CN" altLang="en-US"/>
              <a:t>配置清单。履行这些职责的组件就是</a:t>
            </a:r>
            <a:r>
              <a:rPr lang="en-US" altLang="zh-CN"/>
              <a:t> Repository Server</a:t>
            </a:r>
            <a:r>
              <a:rPr lang="zh-CN" altLang="en-US"/>
              <a:t>。</a:t>
            </a:r>
            <a:endParaRPr lang="zh-CN" altLang="en-US"/>
          </a:p>
          <a:p>
            <a:endParaRPr lang="en-US" altLang="zh-CN"/>
          </a:p>
          <a:p>
            <a:r>
              <a:rPr lang="zh-CN" altLang="en-US"/>
              <a:t>调谐</a:t>
            </a:r>
            <a:r>
              <a:rPr lang="en-US" altLang="zh-CN"/>
              <a:t> -- Application Controller</a:t>
            </a:r>
            <a:endParaRPr lang="en-US" altLang="zh-CN"/>
          </a:p>
          <a:p>
            <a:r>
              <a:rPr lang="zh-CN" altLang="en-US"/>
              <a:t>调谐（</a:t>
            </a:r>
            <a:r>
              <a:rPr lang="en-US" altLang="zh-CN"/>
              <a:t>Reconcile</a:t>
            </a:r>
            <a:r>
              <a:rPr lang="zh-CN" altLang="en-US"/>
              <a:t>）阶段是最复杂的，这个阶段会将</a:t>
            </a:r>
            <a:r>
              <a:rPr lang="en-US" altLang="zh-CN"/>
              <a:t> Repository Server </a:t>
            </a:r>
            <a:r>
              <a:rPr lang="zh-CN" altLang="en-US"/>
              <a:t>获得的配置清单与反映集群当前状态的实时配置清单进行对比，一旦检测到应用处于</a:t>
            </a:r>
            <a:r>
              <a:rPr lang="en-US" altLang="zh-CN"/>
              <a:t> OutOfSync </a:t>
            </a:r>
            <a:r>
              <a:rPr lang="zh-CN" altLang="en-US"/>
              <a:t>状态，</a:t>
            </a:r>
            <a:r>
              <a:rPr lang="en-US" altLang="zh-CN"/>
              <a:t>Application Controller </a:t>
            </a:r>
            <a:r>
              <a:rPr lang="zh-CN" altLang="en-US"/>
              <a:t>就会采取修正措施，使集群的实际状态与期望状态保持一致。</a:t>
            </a:r>
            <a:endParaRPr lang="zh-CN" altLang="en-US"/>
          </a:p>
          <a:p>
            <a:endParaRPr lang="en-US" altLang="zh-CN"/>
          </a:p>
          <a:p>
            <a:r>
              <a:rPr lang="zh-CN" altLang="en-US"/>
              <a:t>呈现</a:t>
            </a:r>
            <a:r>
              <a:rPr lang="en-US" altLang="zh-CN"/>
              <a:t> -- API Server</a:t>
            </a:r>
            <a:endParaRPr lang="en-US" altLang="zh-CN"/>
          </a:p>
          <a:p>
            <a:r>
              <a:rPr lang="zh-CN" altLang="en-US"/>
              <a:t>最后一个阶段是呈现阶段，由</a:t>
            </a:r>
            <a:r>
              <a:rPr lang="en-US" altLang="zh-CN"/>
              <a:t> Argo CD </a:t>
            </a:r>
            <a:r>
              <a:rPr lang="zh-CN" altLang="en-US"/>
              <a:t>的</a:t>
            </a:r>
            <a:r>
              <a:rPr lang="en-US" altLang="zh-CN"/>
              <a:t> API Server </a:t>
            </a:r>
            <a:r>
              <a:rPr lang="zh-CN" altLang="en-US"/>
              <a:t>负责，它本质上是一个</a:t>
            </a:r>
            <a:r>
              <a:rPr lang="en-US" altLang="zh-CN"/>
              <a:t> gRPC/REST Server</a:t>
            </a:r>
            <a:r>
              <a:rPr lang="zh-CN" altLang="en-US"/>
              <a:t>，提供了一个无状态的可视化界面，用于展示调谐阶段的结果。同时还提供了以下这些功能：</a:t>
            </a:r>
            <a:endParaRPr lang="zh-CN" altLang="en-US"/>
          </a:p>
          <a:p>
            <a:endParaRPr lang="en-US" altLang="zh-CN"/>
          </a:p>
          <a:p>
            <a:r>
              <a:rPr lang="zh-CN" altLang="en-US"/>
              <a:t>应用管理和状态报告；</a:t>
            </a:r>
            <a:endParaRPr lang="zh-CN" altLang="en-US"/>
          </a:p>
          <a:p>
            <a:endParaRPr lang="en-US" altLang="zh-CN"/>
          </a:p>
          <a:p>
            <a:r>
              <a:rPr lang="zh-CN" altLang="en-US"/>
              <a:t>调用与应用相关的操作（例如同步、回滚、以及用户自定义的操作）；</a:t>
            </a:r>
            <a:endParaRPr lang="zh-CN" altLang="en-US"/>
          </a:p>
          <a:p>
            <a:endParaRPr lang="en-US" altLang="zh-CN"/>
          </a:p>
          <a:p>
            <a:r>
              <a:rPr lang="en-US" altLang="zh-CN"/>
              <a:t>Git </a:t>
            </a:r>
            <a:r>
              <a:rPr lang="zh-CN" altLang="en-US"/>
              <a:t>仓库与集群凭证管理（以</a:t>
            </a:r>
            <a:r>
              <a:rPr lang="en-US" altLang="zh-CN"/>
              <a:t> Kubernetes Secret </a:t>
            </a:r>
            <a:r>
              <a:rPr lang="zh-CN" altLang="en-US"/>
              <a:t>的形式存储）；</a:t>
            </a:r>
            <a:endParaRPr lang="zh-CN" altLang="en-US"/>
          </a:p>
          <a:p>
            <a:endParaRPr lang="en-US" altLang="zh-CN"/>
          </a:p>
          <a:p>
            <a:r>
              <a:rPr lang="zh-CN" altLang="en-US"/>
              <a:t>为外部身份验证组件提供身份验证和授权委托；</a:t>
            </a:r>
            <a:endParaRPr lang="zh-CN" altLang="en-US"/>
          </a:p>
          <a:p>
            <a:endParaRPr lang="en-US" altLang="zh-CN"/>
          </a:p>
          <a:p>
            <a:r>
              <a:rPr lang="en-US" altLang="zh-CN"/>
              <a:t>RBAC </a:t>
            </a:r>
            <a:r>
              <a:rPr lang="zh-CN" altLang="en-US"/>
              <a:t>增强；</a:t>
            </a:r>
            <a:endParaRPr lang="zh-CN" altLang="en-US"/>
          </a:p>
          <a:p>
            <a:endParaRPr lang="en-US" altLang="zh-CN"/>
          </a:p>
          <a:p>
            <a:r>
              <a:rPr lang="en-US" altLang="zh-CN"/>
              <a:t>Git Webhook </a:t>
            </a:r>
            <a:r>
              <a:rPr lang="zh-CN" altLang="en-US"/>
              <a:t>事件的监听器</a:t>
            </a:r>
            <a:r>
              <a:rPr lang="en-US" altLang="zh-CN"/>
              <a:t>/</a:t>
            </a:r>
            <a:r>
              <a:rPr lang="zh-CN" altLang="en-US"/>
              <a:t>转发器。</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Argo CD </a:t>
            </a:r>
            <a:r>
              <a:rPr lang="zh-CN" altLang="en-US"/>
              <a:t>中的</a:t>
            </a:r>
            <a:r>
              <a:rPr lang="en-US" altLang="zh-CN"/>
              <a:t> Application </a:t>
            </a:r>
            <a:r>
              <a:rPr lang="zh-CN" altLang="en-US"/>
              <a:t>定义了</a:t>
            </a:r>
            <a:r>
              <a:rPr lang="en-US" altLang="zh-CN"/>
              <a:t> Kubernetes </a:t>
            </a:r>
            <a:r>
              <a:rPr lang="zh-CN" altLang="en-US"/>
              <a:t>资源的来源（</a:t>
            </a:r>
            <a:r>
              <a:rPr lang="en-US" altLang="zh-CN"/>
              <a:t>Source</a:t>
            </a:r>
            <a:r>
              <a:rPr lang="zh-CN" altLang="en-US"/>
              <a:t>）和目标（</a:t>
            </a:r>
            <a:r>
              <a:rPr lang="en-US" altLang="zh-CN"/>
              <a:t>Destination</a:t>
            </a:r>
            <a:r>
              <a:rPr lang="zh-CN" altLang="en-US"/>
              <a:t>）。来源指的是</a:t>
            </a:r>
            <a:r>
              <a:rPr lang="en-US" altLang="zh-CN"/>
              <a:t> Git </a:t>
            </a:r>
            <a:r>
              <a:rPr lang="zh-CN" altLang="en-US"/>
              <a:t>仓库中</a:t>
            </a:r>
            <a:r>
              <a:rPr lang="en-US" altLang="zh-CN"/>
              <a:t> Kubernetes </a:t>
            </a:r>
            <a:r>
              <a:rPr lang="zh-CN" altLang="en-US"/>
              <a:t>资源配置清单所在的位置，而目标是指资源在</a:t>
            </a:r>
            <a:r>
              <a:rPr lang="en-US" altLang="zh-CN"/>
              <a:t> Kubernetes </a:t>
            </a:r>
            <a:r>
              <a:rPr lang="zh-CN" altLang="en-US"/>
              <a:t>集群中的部署位置。</a:t>
            </a:r>
            <a:endParaRPr lang="zh-CN" altLang="en-US"/>
          </a:p>
          <a:p>
            <a:endParaRPr lang="en-US" altLang="zh-CN"/>
          </a:p>
          <a:p>
            <a:r>
              <a:rPr lang="zh-CN" altLang="en-US"/>
              <a:t>来源可以是原生的</a:t>
            </a:r>
            <a:r>
              <a:rPr lang="en-US" altLang="zh-CN"/>
              <a:t> Kubernetes </a:t>
            </a:r>
            <a:r>
              <a:rPr lang="zh-CN" altLang="en-US"/>
              <a:t>配置清单，也可以是</a:t>
            </a:r>
            <a:r>
              <a:rPr lang="en-US" altLang="zh-CN"/>
              <a:t> Helm Chart </a:t>
            </a:r>
            <a:r>
              <a:rPr lang="zh-CN" altLang="en-US"/>
              <a:t>或者</a:t>
            </a:r>
            <a:r>
              <a:rPr lang="en-US" altLang="zh-CN"/>
              <a:t> Kustomize </a:t>
            </a:r>
            <a:r>
              <a:rPr lang="zh-CN" altLang="en-US"/>
              <a:t>部署清单。</a:t>
            </a:r>
            <a:endParaRPr lang="zh-CN" altLang="en-US"/>
          </a:p>
          <a:p>
            <a:endParaRPr lang="en-US" altLang="zh-CN"/>
          </a:p>
          <a:p>
            <a:r>
              <a:rPr lang="zh-CN" altLang="en-US"/>
              <a:t>目标指定了</a:t>
            </a:r>
            <a:r>
              <a:rPr lang="en-US" altLang="zh-CN"/>
              <a:t> Kubernetes </a:t>
            </a:r>
            <a:r>
              <a:rPr lang="zh-CN" altLang="en-US"/>
              <a:t>集群中</a:t>
            </a:r>
            <a:r>
              <a:rPr lang="en-US" altLang="zh-CN"/>
              <a:t> API Server </a:t>
            </a:r>
            <a:r>
              <a:rPr lang="zh-CN" altLang="en-US"/>
              <a:t>的</a:t>
            </a:r>
            <a:r>
              <a:rPr lang="en-US" altLang="zh-CN"/>
              <a:t> URL </a:t>
            </a:r>
            <a:r>
              <a:rPr lang="zh-CN" altLang="en-US"/>
              <a:t>和相关的</a:t>
            </a:r>
            <a:r>
              <a:rPr lang="en-US" altLang="zh-CN"/>
              <a:t> namespace</a:t>
            </a:r>
            <a:r>
              <a:rPr lang="zh-CN" altLang="en-US"/>
              <a:t>，这样</a:t>
            </a:r>
            <a:r>
              <a:rPr lang="en-US" altLang="zh-CN"/>
              <a:t> Argo CD </a:t>
            </a:r>
            <a:r>
              <a:rPr lang="zh-CN" altLang="en-US"/>
              <a:t>就知道将应用部署到哪个集群的哪个</a:t>
            </a:r>
            <a:r>
              <a:rPr lang="en-US" altLang="zh-CN"/>
              <a:t> namespace </a:t>
            </a:r>
            <a:r>
              <a:rPr lang="zh-CN" altLang="en-US"/>
              <a:t>中。</a:t>
            </a:r>
            <a:endParaRPr lang="zh-CN" altLang="en-US"/>
          </a:p>
          <a:p>
            <a:endParaRPr lang="en-US" altLang="zh-CN"/>
          </a:p>
          <a:p>
            <a:r>
              <a:rPr lang="zh-CN" altLang="en-US"/>
              <a:t>简而言之，</a:t>
            </a:r>
            <a:r>
              <a:rPr lang="en-US" altLang="zh-CN"/>
              <a:t>Application </a:t>
            </a:r>
            <a:r>
              <a:rPr lang="zh-CN" altLang="en-US"/>
              <a:t>的职责就是将目标</a:t>
            </a:r>
            <a:r>
              <a:rPr lang="en-US" altLang="zh-CN"/>
              <a:t> Kubernetes </a:t>
            </a:r>
            <a:r>
              <a:rPr lang="zh-CN" altLang="en-US"/>
              <a:t>集群中的</a:t>
            </a:r>
            <a:r>
              <a:rPr lang="en-US" altLang="zh-CN"/>
              <a:t> namespace </a:t>
            </a:r>
            <a:r>
              <a:rPr lang="zh-CN" altLang="en-US"/>
              <a:t>与</a:t>
            </a:r>
            <a:r>
              <a:rPr lang="en-US" altLang="zh-CN"/>
              <a:t> Git </a:t>
            </a:r>
            <a:r>
              <a:rPr lang="zh-CN" altLang="en-US"/>
              <a:t>仓库中声明的期望状态连接起来。</a:t>
            </a:r>
            <a:endParaRPr lang="zh-CN" altLang="en-US"/>
          </a:p>
          <a:p>
            <a:endParaRPr lang="en-US" altLang="zh-CN"/>
          </a:p>
          <a:p>
            <a:r>
              <a:rPr lang="en-US" altLang="zh-CN"/>
              <a:t>Application </a:t>
            </a:r>
            <a:r>
              <a:rPr lang="zh-CN" altLang="en-US"/>
              <a:t>的配置清单示例：</a:t>
            </a:r>
            <a:endParaRPr lang="zh-CN" altLang="en-US"/>
          </a:p>
          <a:p>
            <a:r>
              <a:rPr lang="zh-CN" altLang="en-US"/>
              <a:t>如果有多个团队，每个团队都要维护大量的应用，就需要用到</a:t>
            </a:r>
            <a:r>
              <a:rPr lang="en-US" altLang="zh-CN"/>
              <a:t> Argo CD </a:t>
            </a:r>
            <a:r>
              <a:rPr lang="zh-CN" altLang="en-US"/>
              <a:t>的另一个概念：项目（</a:t>
            </a:r>
            <a:r>
              <a:rPr lang="en-US" altLang="zh-CN"/>
              <a:t>Project</a:t>
            </a:r>
            <a:r>
              <a:rPr lang="zh-CN" altLang="en-US"/>
              <a:t>）。</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参数解释：</a:t>
            </a:r>
            <a:endParaRPr lang="zh-CN" altLang="en-US"/>
          </a:p>
          <a:p>
            <a:endParaRPr lang="en-US" altLang="zh-CN"/>
          </a:p>
          <a:p>
            <a:r>
              <a:rPr lang="en-US" altLang="zh-CN"/>
              <a:t>syncPolicy : </a:t>
            </a:r>
            <a:r>
              <a:rPr lang="zh-CN" altLang="en-US"/>
              <a:t>指定自动同步策略和频率，不配置时需要手动触发同步。</a:t>
            </a:r>
            <a:endParaRPr lang="zh-CN" altLang="en-US"/>
          </a:p>
          <a:p>
            <a:endParaRPr lang="en-US" altLang="zh-CN"/>
          </a:p>
          <a:p>
            <a:r>
              <a:rPr lang="en-US" altLang="zh-CN"/>
              <a:t>syncOptions : </a:t>
            </a:r>
            <a:r>
              <a:rPr lang="zh-CN" altLang="en-US"/>
              <a:t>定义同步方式。</a:t>
            </a:r>
            <a:endParaRPr lang="zh-CN" altLang="en-US"/>
          </a:p>
          <a:p>
            <a:endParaRPr lang="en-US" altLang="zh-CN"/>
          </a:p>
          <a:p>
            <a:r>
              <a:rPr lang="en-US" altLang="zh-CN"/>
              <a:t>CreateNamespace=true : </a:t>
            </a:r>
            <a:r>
              <a:rPr lang="zh-CN" altLang="en-US"/>
              <a:t>如果不存在这个</a:t>
            </a:r>
            <a:r>
              <a:rPr lang="en-US" altLang="zh-CN"/>
              <a:t> namespace</a:t>
            </a:r>
            <a:r>
              <a:rPr lang="zh-CN" altLang="en-US"/>
              <a:t>，就会自动创建它。</a:t>
            </a:r>
            <a:endParaRPr lang="zh-CN" altLang="en-US"/>
          </a:p>
          <a:p>
            <a:endParaRPr lang="en-US" altLang="zh-CN"/>
          </a:p>
          <a:p>
            <a:r>
              <a:rPr lang="en-US" altLang="zh-CN"/>
              <a:t>automated : </a:t>
            </a:r>
            <a:r>
              <a:rPr lang="zh-CN" altLang="en-US"/>
              <a:t>检测到实际状态与期望状态不一致时，采取的同步措施。</a:t>
            </a:r>
            <a:endParaRPr lang="zh-CN" altLang="en-US"/>
          </a:p>
          <a:p>
            <a:endParaRPr lang="en-US" altLang="zh-CN"/>
          </a:p>
          <a:p>
            <a:r>
              <a:rPr lang="en-US" altLang="zh-CN"/>
              <a:t>selfHeal : </a:t>
            </a:r>
            <a:r>
              <a:rPr lang="zh-CN" altLang="en-US"/>
              <a:t>当集群世纪状态不符合期望状态时，自动同步。</a:t>
            </a:r>
            <a:endParaRPr lang="zh-CN" altLang="en-US"/>
          </a:p>
          <a:p>
            <a:endParaRPr lang="en-US" altLang="zh-CN"/>
          </a:p>
          <a:p>
            <a:r>
              <a:rPr lang="en-US" altLang="zh-CN"/>
              <a:t>prune : </a:t>
            </a:r>
            <a:r>
              <a:rPr lang="zh-CN" altLang="en-US"/>
              <a:t>自动同步时，删除</a:t>
            </a:r>
            <a:r>
              <a:rPr lang="en-US" altLang="zh-CN"/>
              <a:t> Git </a:t>
            </a:r>
            <a:r>
              <a:rPr lang="zh-CN" altLang="en-US"/>
              <a:t>中不存在的资源。</a:t>
            </a:r>
            <a:endParaRPr lang="zh-CN" altLang="en-US"/>
          </a:p>
          <a:p>
            <a:endParaRPr lang="zh-CN" altLang="en-US"/>
          </a:p>
          <a:p>
            <a:r>
              <a:rPr lang="en-US" altLang="zh-CN"/>
              <a:t>PruneLast</a:t>
            </a:r>
            <a:r>
              <a:rPr lang="zh-CN" altLang="en-US"/>
              <a:t>：</a:t>
            </a:r>
            <a:r>
              <a:rPr lang="en-US" altLang="zh-CN"/>
              <a:t> </a:t>
            </a:r>
            <a:r>
              <a:rPr lang="zh-CN" altLang="en-US"/>
              <a:t>在同步操作的最后再执行修剪操作，即其它资源已经部署且转为健康状态后再进行</a:t>
            </a:r>
            <a:r>
              <a:rPr lang="en-US" altLang="zh-CN"/>
              <a:t>Prune</a:t>
            </a:r>
            <a:r>
              <a:rPr lang="zh-CN" altLang="en-US"/>
              <a:t>。</a:t>
            </a:r>
            <a:endParaRPr lang="zh-CN" altLang="en-US"/>
          </a:p>
          <a:p>
            <a:endParaRPr lang="zh-CN" altLang="en-US"/>
          </a:p>
          <a:p>
            <a:r>
              <a:rPr lang="en-US" altLang="zh-CN"/>
              <a:t>RespectIgnoreDifferences</a:t>
            </a:r>
            <a:r>
              <a:rPr lang="zh-CN" altLang="en-US"/>
              <a:t>：在同步阶段忽略期望状态的字段。</a:t>
            </a:r>
            <a:endParaRPr lang="zh-CN" altLang="en-US"/>
          </a:p>
          <a:p>
            <a:endParaRPr lang="zh-CN" altLang="en-US"/>
          </a:p>
          <a:p>
            <a:r>
              <a:rPr lang="en-US" altLang="zh-CN"/>
              <a:t>ApplyOutOfSyncOnly</a:t>
            </a:r>
            <a:r>
              <a:rPr lang="zh-CN" altLang="en-US"/>
              <a:t>：仅对那些处于</a:t>
            </a:r>
            <a:r>
              <a:rPr lang="en-US" altLang="zh-CN"/>
              <a:t>OutOfSync</a:t>
            </a:r>
            <a:r>
              <a:rPr lang="zh-CN" altLang="en-US"/>
              <a:t>状态的资源执行同步操作。</a:t>
            </a:r>
            <a:endParaRPr lang="zh-CN" altLang="en-US"/>
          </a:p>
          <a:p>
            <a:endParaRPr lang="zh-CN" altLang="en-US"/>
          </a:p>
          <a:p>
            <a:r>
              <a:rPr lang="en-US" altLang="zh-CN"/>
              <a:t>Respect ignore difference configs</a:t>
            </a:r>
            <a:r>
              <a:rPr lang="zh-CN" altLang="en-US"/>
              <a:t>：</a:t>
            </a:r>
            <a:r>
              <a:rPr lang="en-US" altLang="zh-CN"/>
              <a:t> </a:t>
            </a:r>
            <a:r>
              <a:rPr lang="zh-CN" altLang="en-US"/>
              <a:t>该同步选项用于使</a:t>
            </a:r>
            <a:r>
              <a:rPr lang="en-US" altLang="zh-CN"/>
              <a:t> Argo CD </a:t>
            </a:r>
            <a:r>
              <a:rPr lang="zh-CN" altLang="en-US"/>
              <a:t>能够考虑在</a:t>
            </a:r>
            <a:r>
              <a:rPr lang="en-US" altLang="zh-CN"/>
              <a:t>spec.ignoreDifferences</a:t>
            </a:r>
            <a:r>
              <a:rPr lang="zh-CN" altLang="en-US"/>
              <a:t>默认情况下，</a:t>
            </a:r>
            <a:r>
              <a:rPr lang="en-US" altLang="zh-CN"/>
              <a:t>Argo CD </a:t>
            </a:r>
            <a:r>
              <a:rPr lang="zh-CN" altLang="en-US"/>
              <a:t>在同步阶段也会被引用</a:t>
            </a:r>
            <a:r>
              <a:rPr lang="en-US" altLang="zh-CN"/>
              <a:t>ignoreDifferences</a:t>
            </a:r>
            <a:r>
              <a:rPr lang="zh-CN" altLang="en-US"/>
              <a:t>配置只是用来计算实时状态和期望状态之间的差异，</a:t>
            </a:r>
            <a:endParaRPr lang="zh-CN" altLang="en-US"/>
          </a:p>
          <a:p>
            <a:endParaRPr lang="zh-CN" altLang="en-US"/>
          </a:p>
          <a:p>
            <a:r>
              <a:rPr lang="en-US" altLang="zh-CN"/>
              <a:t>factor:</a:t>
            </a:r>
            <a:r>
              <a:rPr lang="zh-CN" altLang="en-US"/>
              <a:t>该因子决定了每次重试失败后重试间隔如何呈指数增长。后续每次重试时，退避持续时间都会乘以该因子，直到达到最大持续时间。</a:t>
            </a:r>
            <a:endParaRPr lang="zh-CN" altLang="en-US"/>
          </a:p>
          <a:p>
            <a:endParaRPr lang="zh-CN" altLang="en-US"/>
          </a:p>
          <a:p>
            <a:r>
              <a:rPr lang="en-US" altLang="zh-CN"/>
              <a:t>directory recurse </a:t>
            </a:r>
            <a:r>
              <a:rPr lang="zh-CN" altLang="en-US"/>
              <a:t>默认情况下，目录应用程序只包含配置的存储库</a:t>
            </a:r>
            <a:r>
              <a:rPr lang="en-US" altLang="zh-CN"/>
              <a:t>/</a:t>
            </a:r>
            <a:r>
              <a:rPr lang="zh-CN" altLang="en-US"/>
              <a:t>路径根目录下的文件。要启用递归资源检测，请设置递归选择。</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我们来看看如何使用</a:t>
            </a:r>
            <a:r>
              <a:rPr lang="en-US" altLang="zh-CN"/>
              <a:t> ArgoCD ApplicationSet </a:t>
            </a:r>
            <a:r>
              <a:rPr lang="zh-CN" altLang="en-US"/>
              <a:t>来实现</a:t>
            </a:r>
            <a:r>
              <a:rPr lang="en-US" altLang="zh-CN"/>
              <a:t> GitOps </a:t>
            </a:r>
            <a:r>
              <a:rPr lang="zh-CN" altLang="en-US"/>
              <a:t>自动多环境管理，并通过</a:t>
            </a:r>
            <a:r>
              <a:rPr lang="en-US" altLang="zh-CN"/>
              <a:t> ArgoCD Generator </a:t>
            </a:r>
            <a:r>
              <a:rPr lang="zh-CN" altLang="en-US"/>
              <a:t>来达到</a:t>
            </a:r>
            <a:r>
              <a:rPr lang="en-US" altLang="zh-CN"/>
              <a:t>“</a:t>
            </a:r>
            <a:r>
              <a:rPr lang="zh-CN" altLang="en-US"/>
              <a:t>代码即环境</a:t>
            </a:r>
            <a:r>
              <a:rPr lang="en-US" altLang="zh-CN"/>
              <a:t>”</a:t>
            </a:r>
            <a:r>
              <a:rPr lang="zh-CN" altLang="en-US"/>
              <a:t>的效果。</a:t>
            </a:r>
            <a:endParaRPr lang="zh-CN" altLang="en-US"/>
          </a:p>
          <a:p>
            <a:r>
              <a:rPr lang="zh-CN" altLang="en-US"/>
              <a:t>在这张架构图中，我们会创建一个</a:t>
            </a:r>
            <a:r>
              <a:rPr lang="en-US" altLang="zh-CN"/>
              <a:t> ApplicationSet </a:t>
            </a:r>
            <a:r>
              <a:rPr lang="zh-CN" altLang="en-US"/>
              <a:t>对象，它是一个</a:t>
            </a:r>
            <a:r>
              <a:rPr lang="en-US" altLang="zh-CN"/>
              <a:t> Application </a:t>
            </a:r>
            <a:r>
              <a:rPr lang="zh-CN" altLang="en-US"/>
              <a:t>集合。它可以生成</a:t>
            </a:r>
            <a:r>
              <a:rPr lang="en-US" altLang="zh-CN"/>
              <a:t> Application CRD </a:t>
            </a:r>
            <a:r>
              <a:rPr lang="zh-CN" altLang="en-US"/>
              <a:t>资源，进而自动创建多个</a:t>
            </a:r>
            <a:r>
              <a:rPr lang="en-US" altLang="zh-CN"/>
              <a:t> ArgoCD </a:t>
            </a:r>
            <a:r>
              <a:rPr lang="zh-CN" altLang="en-US"/>
              <a:t>应用。不同应用实际上就对应了不同的环境。那么，</a:t>
            </a:r>
            <a:r>
              <a:rPr lang="en-US" altLang="zh-CN"/>
              <a:t>ApplicationSet </a:t>
            </a:r>
            <a:r>
              <a:rPr lang="zh-CN" altLang="en-US"/>
              <a:t>怎么知道要创建几个</a:t>
            </a:r>
            <a:r>
              <a:rPr lang="en-US" altLang="zh-CN"/>
              <a:t> Application </a:t>
            </a:r>
            <a:r>
              <a:rPr lang="zh-CN" altLang="en-US"/>
              <a:t>对象呢？这就需要用到</a:t>
            </a:r>
            <a:r>
              <a:rPr lang="en-US" altLang="zh-CN"/>
              <a:t> ApplicationSet Generators </a:t>
            </a:r>
            <a:r>
              <a:rPr lang="zh-CN" altLang="en-US"/>
              <a:t>了。</a:t>
            </a:r>
            <a:r>
              <a:rPr lang="en-US" altLang="zh-CN"/>
              <a:t>ApplicationSet Generators </a:t>
            </a:r>
            <a:r>
              <a:rPr lang="zh-CN" altLang="en-US"/>
              <a:t>是一个可以自动生成</a:t>
            </a:r>
            <a:r>
              <a:rPr lang="en-US" altLang="zh-CN"/>
              <a:t> Application </a:t>
            </a:r>
            <a:r>
              <a:rPr lang="zh-CN" altLang="en-US"/>
              <a:t>对象的生成器，它可以通过遍历</a:t>
            </a:r>
            <a:r>
              <a:rPr lang="en-US" altLang="zh-CN"/>
              <a:t> Git </a:t>
            </a:r>
            <a:r>
              <a:rPr lang="zh-CN" altLang="en-US"/>
              <a:t>仓库中的目录来决定生成几个</a:t>
            </a:r>
            <a:r>
              <a:rPr lang="en-US" altLang="zh-CN"/>
              <a:t> Application </a:t>
            </a:r>
            <a:r>
              <a:rPr lang="zh-CN" altLang="en-US"/>
              <a:t>对象。这么说有点抽象，你可以结合下面这张图来进一步理解。</a:t>
            </a:r>
            <a:endParaRPr lang="zh-CN" altLang="en-US"/>
          </a:p>
          <a:p>
            <a:endParaRPr lang="zh-CN" altLang="en-US"/>
          </a:p>
          <a:p>
            <a:r>
              <a:rPr lang="zh-CN" altLang="en-US"/>
              <a:t>我们再来看下</a:t>
            </a:r>
            <a:r>
              <a:rPr lang="en-US" altLang="zh-CN"/>
              <a:t> ApplicationSet</a:t>
            </a:r>
            <a:r>
              <a:rPr lang="zh-CN" altLang="en-US"/>
              <a:t>。</a:t>
            </a:r>
            <a:r>
              <a:rPr lang="en-US" altLang="zh-CN"/>
              <a:t>ApplicationSet </a:t>
            </a:r>
            <a:r>
              <a:rPr lang="zh-CN" altLang="en-US"/>
              <a:t>是这节课介绍的重点，它可以自动生成多个</a:t>
            </a:r>
            <a:r>
              <a:rPr lang="en-US" altLang="zh-CN"/>
              <a:t> Application </a:t>
            </a:r>
            <a:r>
              <a:rPr lang="zh-CN" altLang="en-US"/>
              <a:t>对象，不同的</a:t>
            </a:r>
            <a:r>
              <a:rPr lang="en-US" altLang="zh-CN"/>
              <a:t> Application </a:t>
            </a:r>
            <a:r>
              <a:rPr lang="zh-CN" altLang="en-US"/>
              <a:t>对象实际上对应了不同的环境。示例应用目录下有一个名为</a:t>
            </a:r>
            <a:r>
              <a:rPr lang="en-US" altLang="zh-CN"/>
              <a:t> applicationset.yaml </a:t>
            </a:r>
            <a:r>
              <a:rPr lang="zh-CN" altLang="en-US"/>
              <a:t>的文件，它定义了</a:t>
            </a:r>
            <a:r>
              <a:rPr lang="en-US" altLang="zh-CN"/>
              <a:t> ApplicationSet </a:t>
            </a:r>
            <a:r>
              <a:rPr lang="zh-CN" altLang="en-US"/>
              <a:t>的内容。</a:t>
            </a:r>
            <a:endParaRPr lang="zh-CN" altLang="en-US"/>
          </a:p>
          <a:p>
            <a:r>
              <a:rPr lang="zh-CN" altLang="en-US"/>
              <a:t>这里我们分成两部分来介绍，第一部分是</a:t>
            </a:r>
            <a:r>
              <a:rPr lang="en-US" altLang="zh-CN"/>
              <a:t> spec.generators</a:t>
            </a:r>
            <a:r>
              <a:rPr lang="zh-CN" altLang="en-US"/>
              <a:t>，第二部分是</a:t>
            </a:r>
            <a:r>
              <a:rPr lang="en-US" altLang="zh-CN"/>
              <a:t> spec.template</a:t>
            </a:r>
            <a:r>
              <a:rPr lang="zh-CN" altLang="en-US"/>
              <a:t>。</a:t>
            </a:r>
            <a:r>
              <a:rPr lang="en-US" altLang="zh-CN"/>
              <a:t>Generators </a:t>
            </a:r>
            <a:r>
              <a:rPr lang="zh-CN" altLang="en-US"/>
              <a:t>指的是生成器。这里，我们使用</a:t>
            </a:r>
            <a:r>
              <a:rPr lang="en-US" altLang="zh-CN"/>
              <a:t> Git </a:t>
            </a:r>
            <a:r>
              <a:rPr lang="zh-CN" altLang="en-US"/>
              <a:t>生成器，并指定了</a:t>
            </a:r>
            <a:r>
              <a:rPr lang="en-US" altLang="zh-CN"/>
              <a:t> Helm Chart </a:t>
            </a:r>
            <a:r>
              <a:rPr lang="zh-CN" altLang="en-US"/>
              <a:t>仓库地址。请注意，你需要将这个地址替换为自己的仓库地址，如果仓库为私有权限，那么还需要在</a:t>
            </a:r>
            <a:r>
              <a:rPr lang="en-US" altLang="zh-CN"/>
              <a:t> ArgoCD </a:t>
            </a:r>
            <a:r>
              <a:rPr lang="zh-CN" altLang="en-US"/>
              <a:t>控制台配置仓库的凭据信息，具体你可以参考第</a:t>
            </a:r>
            <a:r>
              <a:rPr lang="en-US" altLang="zh-CN"/>
              <a:t> 22 </a:t>
            </a:r>
            <a:r>
              <a:rPr lang="zh-CN" altLang="en-US"/>
              <a:t>讲的内容。</a:t>
            </a:r>
            <a:r>
              <a:rPr lang="en-US" altLang="zh-CN"/>
              <a:t>revision </a:t>
            </a:r>
            <a:r>
              <a:rPr lang="zh-CN" altLang="en-US"/>
              <a:t>的值的</a:t>
            </a:r>
            <a:r>
              <a:rPr lang="en-US" altLang="zh-CN"/>
              <a:t> HEAD</a:t>
            </a:r>
            <a:r>
              <a:rPr lang="zh-CN" altLang="en-US"/>
              <a:t>，指的是远端最新修改的版本。</a:t>
            </a:r>
            <a:r>
              <a:rPr lang="en-US" altLang="zh-CN"/>
              <a:t>files </a:t>
            </a:r>
            <a:r>
              <a:rPr lang="zh-CN" altLang="en-US"/>
              <a:t>字段是配置的重点，它通过通配符</a:t>
            </a:r>
            <a:r>
              <a:rPr lang="en-US" altLang="zh-CN"/>
              <a:t>“*”</a:t>
            </a:r>
            <a:r>
              <a:rPr lang="zh-CN" altLang="en-US"/>
              <a:t>号来匹配</a:t>
            </a:r>
            <a:r>
              <a:rPr lang="en-US" altLang="zh-CN"/>
              <a:t> env </a:t>
            </a:r>
            <a:r>
              <a:rPr lang="zh-CN" altLang="en-US"/>
              <a:t>目录下的</a:t>
            </a:r>
            <a:r>
              <a:rPr lang="en-US" altLang="zh-CN"/>
              <a:t> values.yaml </a:t>
            </a:r>
            <a:r>
              <a:rPr lang="zh-CN" altLang="en-US"/>
              <a:t>文件，并为</a:t>
            </a:r>
            <a:r>
              <a:rPr lang="en-US" altLang="zh-CN"/>
              <a:t> template </a:t>
            </a:r>
            <a:r>
              <a:rPr lang="zh-CN" altLang="en-US"/>
              <a:t>字段下的</a:t>
            </a:r>
            <a:r>
              <a:rPr lang="en-US" altLang="zh-CN"/>
              <a:t> path </a:t>
            </a:r>
            <a:r>
              <a:rPr lang="zh-CN" altLang="en-US"/>
              <a:t>变量提供值。接下来我们继续看</a:t>
            </a:r>
            <a:r>
              <a:rPr lang="en-US" altLang="zh-CN"/>
              <a:t> template </a:t>
            </a:r>
            <a:r>
              <a:rPr lang="zh-CN" altLang="en-US"/>
              <a:t>字段。你可以简单地理解为，</a:t>
            </a:r>
            <a:r>
              <a:rPr lang="en-US" altLang="zh-CN"/>
              <a:t>template </a:t>
            </a:r>
            <a:r>
              <a:rPr lang="zh-CN" altLang="en-US"/>
              <a:t>实际上就是在为</a:t>
            </a:r>
            <a:r>
              <a:rPr lang="en-US" altLang="zh-CN"/>
              <a:t> Application </a:t>
            </a:r>
            <a:r>
              <a:rPr lang="zh-CN" altLang="en-US"/>
              <a:t>配置模板，结合生成器，它能够动态生成</a:t>
            </a:r>
            <a:r>
              <a:rPr lang="en-US" altLang="zh-CN"/>
              <a:t> Application </a:t>
            </a:r>
            <a:r>
              <a:rPr lang="zh-CN" altLang="en-US"/>
              <a:t>对象。例如，</a:t>
            </a:r>
            <a:r>
              <a:rPr lang="en-US" altLang="zh-CN"/>
              <a:t>metadata.name </a:t>
            </a:r>
            <a:r>
              <a:rPr lang="zh-CN" altLang="en-US"/>
              <a:t>字段配置了每一个</a:t>
            </a:r>
            <a:r>
              <a:rPr lang="en-US" altLang="zh-CN"/>
              <a:t> Application </a:t>
            </a:r>
            <a:r>
              <a:rPr lang="zh-CN" altLang="en-US"/>
              <a:t>的名称，在这个例子中，</a:t>
            </a:r>
            <a:r>
              <a:rPr lang="en-US" altLang="zh-CN"/>
              <a:t>path.basename </a:t>
            </a:r>
            <a:r>
              <a:rPr lang="zh-CN" altLang="en-US"/>
              <a:t>变量对应三个值，分别是</a:t>
            </a:r>
            <a:r>
              <a:rPr lang="en-US" altLang="zh-CN"/>
              <a:t> env </a:t>
            </a:r>
            <a:r>
              <a:rPr lang="zh-CN" altLang="en-US"/>
              <a:t>下子目录的名称，也就是</a:t>
            </a:r>
            <a:r>
              <a:rPr lang="en-US" altLang="zh-CN"/>
              <a:t> dev</a:t>
            </a:r>
            <a:r>
              <a:rPr lang="zh-CN" altLang="en-US"/>
              <a:t>、</a:t>
            </a:r>
            <a:r>
              <a:rPr lang="en-US" altLang="zh-CN"/>
              <a:t>test </a:t>
            </a:r>
            <a:r>
              <a:rPr lang="zh-CN" altLang="en-US"/>
              <a:t>和</a:t>
            </a:r>
            <a:r>
              <a:rPr lang="en-US" altLang="zh-CN"/>
              <a:t> prod</a:t>
            </a:r>
            <a:r>
              <a:rPr lang="zh-CN" altLang="en-US"/>
              <a:t>。</a:t>
            </a:r>
            <a:r>
              <a:rPr lang="en-US" altLang="zh-CN"/>
              <a:t>source.repoURL </a:t>
            </a:r>
            <a:r>
              <a:rPr lang="zh-CN" altLang="en-US"/>
              <a:t>字段表示</a:t>
            </a:r>
            <a:r>
              <a:rPr lang="en-US" altLang="zh-CN"/>
              <a:t> Helm Chart </a:t>
            </a:r>
            <a:r>
              <a:rPr lang="zh-CN" altLang="en-US"/>
              <a:t>的来源仓库，你也需要将它替换为你的仓库地址。此外，在</a:t>
            </a:r>
            <a:r>
              <a:rPr lang="en-US" altLang="zh-CN"/>
              <a:t> helm.valueFiles </a:t>
            </a:r>
            <a:r>
              <a:rPr lang="zh-CN" altLang="en-US"/>
              <a:t>里同样也用到了这个变量，在这里，我们为不同的环境指定了不同的</a:t>
            </a:r>
            <a:r>
              <a:rPr lang="en-US" altLang="zh-CN"/>
              <a:t> values.yaml</a:t>
            </a:r>
            <a:r>
              <a:rPr lang="zh-CN" altLang="en-US"/>
              <a:t>，这样就实现了环境隔离。最后，</a:t>
            </a:r>
            <a:r>
              <a:rPr lang="en-US" altLang="zh-CN"/>
              <a:t>destination.namespace </a:t>
            </a:r>
            <a:r>
              <a:rPr lang="zh-CN" altLang="en-US"/>
              <a:t>字段也使用了变量，它配置了部署应用的命名空间。最终，在这个例子中，</a:t>
            </a:r>
            <a:r>
              <a:rPr lang="en-US" altLang="zh-CN"/>
              <a:t>ApplicationSet </a:t>
            </a:r>
            <a:r>
              <a:rPr lang="zh-CN" altLang="en-US"/>
              <a:t>会根据目录结构生成三个</a:t>
            </a:r>
            <a:r>
              <a:rPr lang="en-US" altLang="zh-CN"/>
              <a:t> Application </a:t>
            </a:r>
            <a:r>
              <a:rPr lang="zh-CN" altLang="en-US"/>
              <a:t>对象，而</a:t>
            </a:r>
            <a:r>
              <a:rPr lang="en-US" altLang="zh-CN"/>
              <a:t> Application </a:t>
            </a:r>
            <a:r>
              <a:rPr lang="zh-CN" altLang="en-US"/>
              <a:t>对象又会在不同的命名空间下部署示例应用，它们分别对应</a:t>
            </a:r>
            <a:r>
              <a:rPr lang="en-US" altLang="zh-CN"/>
              <a:t> dev</a:t>
            </a:r>
            <a:r>
              <a:rPr lang="zh-CN" altLang="en-US"/>
              <a:t>、</a:t>
            </a:r>
            <a:r>
              <a:rPr lang="en-US" altLang="zh-CN"/>
              <a:t>test </a:t>
            </a:r>
            <a:r>
              <a:rPr lang="zh-CN" altLang="en-US"/>
              <a:t>和</a:t>
            </a:r>
            <a:r>
              <a:rPr lang="en-US" altLang="zh-CN"/>
              <a:t> prod </a:t>
            </a:r>
            <a:r>
              <a:rPr lang="zh-CN" altLang="en-US"/>
              <a:t>环境。</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7.xml"/><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82.xml"/><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83.xml"/><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8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altLang="zh-CN"/>
              <a:t>GitOps and ArgoCD</a:t>
            </a:r>
            <a:endParaRPr lang="en-US" altLang="zh-CN"/>
          </a:p>
        </p:txBody>
      </p:sp>
      <p:sp>
        <p:nvSpPr>
          <p:cNvPr id="3" name="副标题 2"/>
          <p:cNvSpPr>
            <a:spLocks noGrp="1"/>
          </p:cNvSpPr>
          <p:nvPr>
            <p:ph type="subTitle" idx="1"/>
            <p:custDataLst>
              <p:tags r:id="rId2"/>
            </p:custDataLst>
          </p:nvPr>
        </p:nvSpPr>
        <p:spPr/>
        <p:txBody>
          <a:bodyPr/>
          <a:p>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 </a:t>
            </a:r>
            <a:r>
              <a:rPr lang="zh-CN" altLang="en-US"/>
              <a:t>框架</a:t>
            </a:r>
            <a:endParaRPr lang="zh-CN" altLang="en-US"/>
          </a:p>
        </p:txBody>
      </p:sp>
      <p:pic>
        <p:nvPicPr>
          <p:cNvPr id="4" name="内容占位符 3"/>
          <p:cNvPicPr>
            <a:picLocks noChangeAspect="1"/>
          </p:cNvPicPr>
          <p:nvPr>
            <p:ph idx="1"/>
          </p:nvPr>
        </p:nvPicPr>
        <p:blipFill>
          <a:blip r:embed="rId1"/>
          <a:stretch>
            <a:fillRect/>
          </a:stretch>
        </p:blipFill>
        <p:spPr>
          <a:xfrm>
            <a:off x="2209165" y="-318770"/>
            <a:ext cx="7154545" cy="6769735"/>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a:t>
            </a:r>
            <a:r>
              <a:rPr lang="zh-CN" altLang="en-US"/>
              <a:t>简单应用</a:t>
            </a:r>
            <a:r>
              <a:rPr lang="zh-CN" altLang="en-US"/>
              <a:t>部署</a:t>
            </a:r>
            <a:endParaRPr lang="zh-CN" altLang="en-US"/>
          </a:p>
        </p:txBody>
      </p:sp>
      <p:sp>
        <p:nvSpPr>
          <p:cNvPr id="3" name="内容占位符 2"/>
          <p:cNvSpPr>
            <a:spLocks noGrp="1"/>
          </p:cNvSpPr>
          <p:nvPr>
            <p:ph idx="1"/>
          </p:nvPr>
        </p:nvSpPr>
        <p:spPr/>
        <p:txBody>
          <a:bodyPr>
            <a:normAutofit/>
          </a:bodyPr>
          <a:p>
            <a:r>
              <a:rPr lang="en-US" altLang="zh-CN">
                <a:sym typeface="+mn-ea"/>
              </a:rPr>
              <a:t>Argo CD </a:t>
            </a:r>
            <a:r>
              <a:rPr lang="zh-CN" altLang="en-US">
                <a:sym typeface="+mn-ea"/>
              </a:rPr>
              <a:t>中的</a:t>
            </a:r>
            <a:r>
              <a:rPr lang="en-US" altLang="zh-CN">
                <a:sym typeface="+mn-ea"/>
              </a:rPr>
              <a:t> Application </a:t>
            </a:r>
            <a:r>
              <a:rPr lang="zh-CN" altLang="en-US">
                <a:sym typeface="+mn-ea"/>
              </a:rPr>
              <a:t>定义了</a:t>
            </a:r>
            <a:r>
              <a:rPr lang="en-US" altLang="zh-CN">
                <a:sym typeface="+mn-ea"/>
              </a:rPr>
              <a:t> Kubernetes </a:t>
            </a:r>
            <a:r>
              <a:rPr lang="zh-CN" altLang="en-US">
                <a:sym typeface="+mn-ea"/>
              </a:rPr>
              <a:t>资源的来源（</a:t>
            </a:r>
            <a:r>
              <a:rPr lang="en-US" altLang="zh-CN">
                <a:sym typeface="+mn-ea"/>
              </a:rPr>
              <a:t>Source</a:t>
            </a:r>
            <a:r>
              <a:rPr lang="zh-CN" altLang="en-US">
                <a:sym typeface="+mn-ea"/>
              </a:rPr>
              <a:t>）和目标（</a:t>
            </a:r>
            <a:r>
              <a:rPr lang="en-US" altLang="zh-CN">
                <a:sym typeface="+mn-ea"/>
              </a:rPr>
              <a:t>Destination</a:t>
            </a:r>
            <a:r>
              <a:rPr lang="zh-CN" altLang="en-US">
                <a:sym typeface="+mn-ea"/>
              </a:rPr>
              <a:t>）。来源指的是</a:t>
            </a:r>
            <a:r>
              <a:rPr lang="en-US" altLang="zh-CN">
                <a:sym typeface="+mn-ea"/>
              </a:rPr>
              <a:t> Git </a:t>
            </a:r>
            <a:r>
              <a:rPr lang="zh-CN" altLang="en-US">
                <a:sym typeface="+mn-ea"/>
              </a:rPr>
              <a:t>仓库中</a:t>
            </a:r>
            <a:r>
              <a:rPr lang="en-US" altLang="zh-CN">
                <a:sym typeface="+mn-ea"/>
              </a:rPr>
              <a:t> Kubernetes </a:t>
            </a:r>
            <a:r>
              <a:rPr lang="zh-CN" altLang="en-US">
                <a:sym typeface="+mn-ea"/>
              </a:rPr>
              <a:t>资源配置清单所在的位置，而目标是指资源在</a:t>
            </a:r>
            <a:r>
              <a:rPr lang="en-US" altLang="zh-CN">
                <a:sym typeface="+mn-ea"/>
              </a:rPr>
              <a:t> Kubernetes </a:t>
            </a:r>
            <a:r>
              <a:rPr lang="zh-CN" altLang="en-US">
                <a:sym typeface="+mn-ea"/>
              </a:rPr>
              <a:t>集群中的部署位置。</a:t>
            </a:r>
            <a:endParaRPr lang="en-US" altLang="zh-CN"/>
          </a:p>
          <a:p>
            <a:r>
              <a:rPr lang="zh-CN" altLang="en-US">
                <a:sym typeface="+mn-ea"/>
              </a:rPr>
              <a:t>来源可以是原生的</a:t>
            </a:r>
            <a:r>
              <a:rPr lang="en-US" altLang="zh-CN">
                <a:sym typeface="+mn-ea"/>
              </a:rPr>
              <a:t> Kubernetes </a:t>
            </a:r>
            <a:r>
              <a:rPr lang="zh-CN" altLang="en-US">
                <a:sym typeface="+mn-ea"/>
              </a:rPr>
              <a:t>配置清单，也可以是</a:t>
            </a:r>
            <a:r>
              <a:rPr lang="en-US" altLang="zh-CN">
                <a:sym typeface="+mn-ea"/>
              </a:rPr>
              <a:t> Helm Chart </a:t>
            </a:r>
            <a:r>
              <a:rPr lang="zh-CN" altLang="en-US">
                <a:sym typeface="+mn-ea"/>
              </a:rPr>
              <a:t>或者</a:t>
            </a:r>
            <a:r>
              <a:rPr lang="en-US" altLang="zh-CN">
                <a:sym typeface="+mn-ea"/>
              </a:rPr>
              <a:t> Kustomize </a:t>
            </a:r>
            <a:r>
              <a:rPr lang="zh-CN" altLang="en-US">
                <a:sym typeface="+mn-ea"/>
              </a:rPr>
              <a:t>部署清单。</a:t>
            </a:r>
            <a:endParaRPr lang="en-US" altLang="zh-CN"/>
          </a:p>
          <a:p>
            <a:r>
              <a:rPr lang="zh-CN" altLang="en-US">
                <a:sym typeface="+mn-ea"/>
              </a:rPr>
              <a:t>目标指定了</a:t>
            </a:r>
            <a:r>
              <a:rPr lang="en-US" altLang="zh-CN">
                <a:sym typeface="+mn-ea"/>
              </a:rPr>
              <a:t> Kubernetes </a:t>
            </a:r>
            <a:r>
              <a:rPr lang="zh-CN" altLang="en-US">
                <a:sym typeface="+mn-ea"/>
              </a:rPr>
              <a:t>集群中</a:t>
            </a:r>
            <a:r>
              <a:rPr lang="en-US" altLang="zh-CN">
                <a:sym typeface="+mn-ea"/>
              </a:rPr>
              <a:t> API Server </a:t>
            </a:r>
            <a:r>
              <a:rPr lang="zh-CN" altLang="en-US">
                <a:sym typeface="+mn-ea"/>
              </a:rPr>
              <a:t>的</a:t>
            </a:r>
            <a:r>
              <a:rPr lang="en-US" altLang="zh-CN">
                <a:sym typeface="+mn-ea"/>
              </a:rPr>
              <a:t> URL </a:t>
            </a:r>
            <a:r>
              <a:rPr lang="zh-CN" altLang="en-US">
                <a:sym typeface="+mn-ea"/>
              </a:rPr>
              <a:t>和相关的</a:t>
            </a:r>
            <a:r>
              <a:rPr lang="en-US" altLang="zh-CN">
                <a:sym typeface="+mn-ea"/>
              </a:rPr>
              <a:t> namespace</a:t>
            </a:r>
            <a:r>
              <a:rPr lang="zh-CN" altLang="en-US">
                <a:sym typeface="+mn-ea"/>
              </a:rPr>
              <a:t>，这样</a:t>
            </a:r>
            <a:r>
              <a:rPr lang="en-US" altLang="zh-CN">
                <a:sym typeface="+mn-ea"/>
              </a:rPr>
              <a:t> Argo CD </a:t>
            </a:r>
            <a:r>
              <a:rPr lang="zh-CN" altLang="en-US">
                <a:sym typeface="+mn-ea"/>
              </a:rPr>
              <a:t>就知道将应用部署到哪个集群的哪个</a:t>
            </a:r>
            <a:r>
              <a:rPr lang="en-US" altLang="zh-CN">
                <a:sym typeface="+mn-ea"/>
              </a:rPr>
              <a:t> namespace </a:t>
            </a:r>
            <a:r>
              <a:rPr lang="zh-CN" altLang="en-US">
                <a:sym typeface="+mn-ea"/>
              </a:rPr>
              <a:t>中。</a:t>
            </a:r>
            <a:endParaRPr lang="en-US" altLang="zh-CN"/>
          </a:p>
          <a:p>
            <a:r>
              <a:rPr lang="zh-CN" altLang="en-US">
                <a:sym typeface="+mn-ea"/>
              </a:rPr>
              <a:t>简而言之，</a:t>
            </a:r>
            <a:r>
              <a:rPr lang="en-US" altLang="zh-CN">
                <a:sym typeface="+mn-ea"/>
              </a:rPr>
              <a:t>Application </a:t>
            </a:r>
            <a:r>
              <a:rPr lang="zh-CN" altLang="en-US">
                <a:sym typeface="+mn-ea"/>
              </a:rPr>
              <a:t>的职责就是将目标</a:t>
            </a:r>
            <a:r>
              <a:rPr lang="en-US" altLang="zh-CN">
                <a:sym typeface="+mn-ea"/>
              </a:rPr>
              <a:t> Kubernetes </a:t>
            </a:r>
            <a:r>
              <a:rPr lang="zh-CN" altLang="en-US">
                <a:sym typeface="+mn-ea"/>
              </a:rPr>
              <a:t>集群中的</a:t>
            </a:r>
            <a:r>
              <a:rPr lang="en-US" altLang="zh-CN">
                <a:sym typeface="+mn-ea"/>
              </a:rPr>
              <a:t> namespace </a:t>
            </a:r>
            <a:r>
              <a:rPr lang="zh-CN" altLang="en-US">
                <a:sym typeface="+mn-ea"/>
              </a:rPr>
              <a:t>与</a:t>
            </a:r>
            <a:r>
              <a:rPr lang="en-US" altLang="zh-CN">
                <a:sym typeface="+mn-ea"/>
              </a:rPr>
              <a:t> Git </a:t>
            </a:r>
            <a:r>
              <a:rPr lang="zh-CN" altLang="en-US">
                <a:sym typeface="+mn-ea"/>
              </a:rPr>
              <a:t>仓库中声明的期望状态连接起来。</a:t>
            </a: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a:t>
            </a:r>
            <a:r>
              <a:rPr lang="zh-CN" altLang="en-US"/>
              <a:t>简单应用</a:t>
            </a:r>
            <a:r>
              <a:rPr lang="zh-CN" altLang="en-US"/>
              <a:t>部署</a:t>
            </a:r>
            <a:endParaRPr lang="zh-CN" altLang="en-US"/>
          </a:p>
        </p:txBody>
      </p:sp>
      <p:sp>
        <p:nvSpPr>
          <p:cNvPr id="3" name="内容占位符 2"/>
          <p:cNvSpPr>
            <a:spLocks noGrp="1"/>
          </p:cNvSpPr>
          <p:nvPr>
            <p:ph idx="1"/>
          </p:nvPr>
        </p:nvSpPr>
        <p:spPr/>
        <p:txBody>
          <a:bodyPr>
            <a:normAutofit/>
          </a:bodyPr>
          <a:p>
            <a:pPr marL="0" indent="0">
              <a:buNone/>
            </a:pPr>
            <a:r>
              <a:rPr lang="en-US" altLang="zh-CN" sz="1400"/>
              <a:t>Argo CD Project</a:t>
            </a:r>
            <a:endParaRPr lang="en-US" altLang="zh-CN" sz="1400"/>
          </a:p>
          <a:p>
            <a:r>
              <a:rPr lang="en-US" altLang="zh-CN" sz="1400"/>
              <a:t>Argo CD </a:t>
            </a:r>
            <a:r>
              <a:rPr lang="zh-CN" altLang="en-US" sz="1400"/>
              <a:t>中的项目（</a:t>
            </a:r>
            <a:r>
              <a:rPr lang="en-US" altLang="zh-CN" sz="1400"/>
              <a:t>Project</a:t>
            </a:r>
            <a:r>
              <a:rPr lang="zh-CN" altLang="en-US" sz="1400"/>
              <a:t>）可以用来对</a:t>
            </a:r>
            <a:r>
              <a:rPr lang="en-US" altLang="zh-CN" sz="1400"/>
              <a:t> Application </a:t>
            </a:r>
            <a:r>
              <a:rPr lang="zh-CN" altLang="en-US" sz="1400"/>
              <a:t>进行分组，不同的团队使用不同的项目，这样就实现了多租户环境。项目还支持更细粒度的访问权限控制：</a:t>
            </a:r>
            <a:endParaRPr lang="zh-CN" altLang="en-US" sz="1400"/>
          </a:p>
          <a:p>
            <a:r>
              <a:rPr lang="zh-CN" altLang="en-US" sz="1400"/>
              <a:t>限制部署内容（受信任的</a:t>
            </a:r>
            <a:r>
              <a:rPr lang="en-US" altLang="zh-CN" sz="1400"/>
              <a:t> Git </a:t>
            </a:r>
            <a:r>
              <a:rPr lang="zh-CN" altLang="en-US" sz="1400"/>
              <a:t>仓库）；</a:t>
            </a:r>
            <a:endParaRPr lang="en-US" altLang="zh-CN" sz="1400"/>
          </a:p>
          <a:p>
            <a:r>
              <a:rPr lang="zh-CN" altLang="en-US" sz="1400"/>
              <a:t>限制目标部署环境（目标集群和</a:t>
            </a:r>
            <a:r>
              <a:rPr lang="en-US" altLang="zh-CN" sz="1400"/>
              <a:t> namespace</a:t>
            </a:r>
            <a:r>
              <a:rPr lang="zh-CN" altLang="en-US" sz="1400"/>
              <a:t>）；</a:t>
            </a:r>
            <a:endParaRPr lang="zh-CN" altLang="en-US" sz="1400"/>
          </a:p>
          <a:p>
            <a:r>
              <a:rPr lang="zh-CN" altLang="en-US" sz="1400"/>
              <a:t>限制部署的资源类型（例如</a:t>
            </a:r>
            <a:r>
              <a:rPr lang="en-US" altLang="zh-CN" sz="1400"/>
              <a:t> RBAC</a:t>
            </a:r>
            <a:r>
              <a:rPr lang="zh-CN" altLang="en-US" sz="1400"/>
              <a:t>、</a:t>
            </a:r>
            <a:r>
              <a:rPr lang="en-US" altLang="zh-CN" sz="1400"/>
              <a:t>CRD</a:t>
            </a:r>
            <a:r>
              <a:rPr lang="zh-CN" altLang="en-US" sz="1400"/>
              <a:t>、</a:t>
            </a:r>
            <a:r>
              <a:rPr lang="en-US" altLang="zh-CN" sz="1400"/>
              <a:t>DaemonSets</a:t>
            </a:r>
            <a:r>
              <a:rPr lang="zh-CN" altLang="en-US" sz="1400"/>
              <a:t>、</a:t>
            </a:r>
            <a:r>
              <a:rPr lang="en-US" altLang="zh-CN" sz="1400"/>
              <a:t>NetworkPolicy </a:t>
            </a:r>
            <a:r>
              <a:rPr lang="zh-CN" altLang="en-US" sz="1400"/>
              <a:t>等）；</a:t>
            </a:r>
            <a:endParaRPr lang="en-US" altLang="zh-CN" sz="1400"/>
          </a:p>
          <a:p>
            <a:r>
              <a:rPr lang="zh-CN" altLang="en-US" sz="1400"/>
              <a:t>定义项目角色，为</a:t>
            </a:r>
            <a:r>
              <a:rPr lang="en-US" altLang="zh-CN" sz="1400"/>
              <a:t> Application </a:t>
            </a:r>
            <a:r>
              <a:rPr lang="zh-CN" altLang="en-US" sz="1400"/>
              <a:t>提供</a:t>
            </a:r>
            <a:r>
              <a:rPr lang="en-US" altLang="zh-CN" sz="1400"/>
              <a:t> RBAC</a:t>
            </a:r>
            <a:r>
              <a:rPr lang="zh-CN" altLang="en-US" sz="1400"/>
              <a:t>（与</a:t>
            </a:r>
            <a:r>
              <a:rPr lang="en-US" altLang="zh-CN" sz="1400"/>
              <a:t> OIDC group </a:t>
            </a:r>
            <a:r>
              <a:rPr lang="zh-CN" altLang="en-US" sz="1400"/>
              <a:t>或者</a:t>
            </a:r>
            <a:r>
              <a:rPr lang="en-US" altLang="zh-CN" sz="1400"/>
              <a:t> JWT </a:t>
            </a:r>
            <a:r>
              <a:rPr lang="zh-CN" altLang="en-US" sz="1400"/>
              <a:t>令牌绑定）。</a:t>
            </a:r>
            <a:endParaRPr lang="zh-CN" altLang="en-US" sz="140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 Image Updater</a:t>
            </a:r>
            <a:endParaRPr lang="en-US" altLang="zh-CN"/>
          </a:p>
        </p:txBody>
      </p:sp>
      <p:pic>
        <p:nvPicPr>
          <p:cNvPr id="4" name="内容占位符 3"/>
          <p:cNvPicPr>
            <a:picLocks noChangeAspect="1"/>
          </p:cNvPicPr>
          <p:nvPr>
            <p:ph idx="1"/>
          </p:nvPr>
        </p:nvPicPr>
        <p:blipFill>
          <a:blip r:embed="rId1"/>
          <a:stretch>
            <a:fillRect/>
          </a:stretch>
        </p:blipFill>
        <p:spPr>
          <a:xfrm>
            <a:off x="862965" y="1365250"/>
            <a:ext cx="3740785" cy="2425700"/>
          </a:xfrm>
          <a:prstGeom prst="rect">
            <a:avLst/>
          </a:prstGeom>
        </p:spPr>
      </p:pic>
      <p:pic>
        <p:nvPicPr>
          <p:cNvPr id="5" name="图片 4"/>
          <p:cNvPicPr>
            <a:picLocks noChangeAspect="1"/>
          </p:cNvPicPr>
          <p:nvPr/>
        </p:nvPicPr>
        <p:blipFill>
          <a:blip r:embed="rId2"/>
          <a:stretch>
            <a:fillRect/>
          </a:stretch>
        </p:blipFill>
        <p:spPr>
          <a:xfrm>
            <a:off x="7098665" y="1365250"/>
            <a:ext cx="3524885" cy="2425700"/>
          </a:xfrm>
          <a:prstGeom prst="rect">
            <a:avLst/>
          </a:prstGeom>
        </p:spPr>
      </p:pic>
      <p:sp>
        <p:nvSpPr>
          <p:cNvPr id="6" name="文本框 5"/>
          <p:cNvSpPr txBox="1"/>
          <p:nvPr/>
        </p:nvSpPr>
        <p:spPr>
          <a:xfrm>
            <a:off x="862965" y="3919855"/>
            <a:ext cx="6172200" cy="1476375"/>
          </a:xfrm>
          <a:prstGeom prst="rect">
            <a:avLst/>
          </a:prstGeom>
          <a:noFill/>
        </p:spPr>
        <p:txBody>
          <a:bodyPr wrap="square" rtlCol="0">
            <a:spAutoFit/>
          </a:bodyPr>
          <a:p>
            <a:pPr marL="342900" indent="-342900">
              <a:buAutoNum type="arabicPeriod"/>
            </a:pPr>
            <a:r>
              <a:rPr lang="zh-CN" altLang="en-US"/>
              <a:t>创建</a:t>
            </a:r>
            <a:r>
              <a:rPr lang="en-US" altLang="zh-CN"/>
              <a:t> Image Pull Secret</a:t>
            </a:r>
            <a:endParaRPr lang="en-US" altLang="zh-CN"/>
          </a:p>
          <a:p>
            <a:pPr marL="342900" indent="-342900">
              <a:buAutoNum type="arabicPeriod"/>
            </a:pPr>
            <a:r>
              <a:rPr lang="zh-CN" altLang="en-US"/>
              <a:t>创建</a:t>
            </a:r>
            <a:r>
              <a:rPr lang="en-US" altLang="zh-CN"/>
              <a:t> Helm Chart </a:t>
            </a:r>
            <a:r>
              <a:rPr lang="zh-CN" altLang="en-US"/>
              <a:t>仓库</a:t>
            </a:r>
            <a:endParaRPr lang="zh-CN" altLang="en-US"/>
          </a:p>
          <a:p>
            <a:pPr marL="342900" indent="-342900">
              <a:buAutoNum type="arabicPeriod"/>
            </a:pPr>
            <a:r>
              <a:rPr lang="zh-CN" altLang="en-US"/>
              <a:t>创建</a:t>
            </a:r>
            <a:r>
              <a:rPr lang="en-US" altLang="zh-CN"/>
              <a:t> ArgoCD Application</a:t>
            </a:r>
            <a:endParaRPr lang="en-US" altLang="zh-CN"/>
          </a:p>
          <a:p>
            <a:pPr marL="342900" indent="-342900">
              <a:buAutoNum type="arabicPeriod"/>
            </a:pPr>
            <a:r>
              <a:rPr lang="zh-CN" altLang="en-US"/>
              <a:t>配置仓库访问权限</a:t>
            </a:r>
            <a:endParaRPr lang="zh-CN" altLang="en-US"/>
          </a:p>
          <a:p>
            <a:pPr marL="342900" indent="-342900">
              <a:buAutoNum type="arabicPeriod"/>
            </a:pPr>
            <a:r>
              <a:rPr lang="zh-CN" altLang="en-US"/>
              <a:t>创建</a:t>
            </a:r>
            <a:r>
              <a:rPr lang="en-US" altLang="zh-CN"/>
              <a:t> ArgoCD </a:t>
            </a:r>
            <a:r>
              <a:rPr lang="zh-CN" altLang="en-US"/>
              <a:t>应用</a:t>
            </a:r>
            <a:endParaRPr lang="zh-CN" altLang="en-US"/>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 </a:t>
            </a:r>
            <a:r>
              <a:rPr lang="zh-CN" altLang="en-US"/>
              <a:t>多环境部署</a:t>
            </a:r>
            <a:endParaRPr lang="zh-CN" altLang="en-US"/>
          </a:p>
        </p:txBody>
      </p:sp>
      <p:pic>
        <p:nvPicPr>
          <p:cNvPr id="4" name="内容占位符 3"/>
          <p:cNvPicPr>
            <a:picLocks noChangeAspect="1"/>
          </p:cNvPicPr>
          <p:nvPr>
            <p:ph idx="1"/>
          </p:nvPr>
        </p:nvPicPr>
        <p:blipFill>
          <a:blip r:embed="rId1"/>
          <a:stretch>
            <a:fillRect/>
          </a:stretch>
        </p:blipFill>
        <p:spPr>
          <a:xfrm>
            <a:off x="608330" y="1313815"/>
            <a:ext cx="4714875" cy="3803015"/>
          </a:xfrm>
          <a:prstGeom prst="rect">
            <a:avLst/>
          </a:prstGeom>
        </p:spPr>
      </p:pic>
      <p:pic>
        <p:nvPicPr>
          <p:cNvPr id="5" name="图片 4"/>
          <p:cNvPicPr>
            <a:picLocks noChangeAspect="1"/>
          </p:cNvPicPr>
          <p:nvPr/>
        </p:nvPicPr>
        <p:blipFill>
          <a:blip r:embed="rId2"/>
          <a:stretch>
            <a:fillRect/>
          </a:stretch>
        </p:blipFill>
        <p:spPr>
          <a:xfrm>
            <a:off x="5676265" y="1313815"/>
            <a:ext cx="6115050" cy="380238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normAutofit fontScale="25000"/>
          </a:bodyPr>
          <a:p>
            <a:r>
              <a:rPr lang="en-US" altLang="zh-CN"/>
              <a:t>apiVersion: argoproj.io/v1alpha1</a:t>
            </a:r>
            <a:endParaRPr lang="en-US" altLang="zh-CN"/>
          </a:p>
          <a:p>
            <a:r>
              <a:rPr lang="en-US" altLang="zh-CN"/>
              <a:t>kind: Application</a:t>
            </a:r>
            <a:endParaRPr lang="en-US" altLang="zh-CN"/>
          </a:p>
          <a:p>
            <a:r>
              <a:rPr lang="en-US" altLang="zh-CN"/>
              <a:t>metadata:</a:t>
            </a:r>
            <a:endParaRPr lang="en-US" altLang="zh-CN"/>
          </a:p>
          <a:p>
            <a:r>
              <a:rPr lang="en-US" altLang="zh-CN"/>
              <a:t>  name: example</a:t>
            </a:r>
            <a:endParaRPr lang="en-US" altLang="zh-CN"/>
          </a:p>
          <a:p>
            <a:r>
              <a:rPr lang="en-US" altLang="zh-CN"/>
              <a:t>  annotations:</a:t>
            </a:r>
            <a:endParaRPr lang="en-US" altLang="zh-CN"/>
          </a:p>
          <a:p>
            <a:r>
              <a:rPr lang="en-US" altLang="zh-CN"/>
              <a:t>    argocd-image-updater.argoproj.io/frontend.allow-tags: regexp:^main</a:t>
            </a:r>
            <a:endParaRPr lang="en-US" altLang="zh-CN"/>
          </a:p>
          <a:p>
            <a:r>
              <a:rPr lang="en-US" altLang="zh-CN"/>
              <a:t>    argocd-image-updater.argoproj.io/frontend.helm.image-name: frontend.image</a:t>
            </a:r>
            <a:endParaRPr lang="en-US" altLang="zh-CN"/>
          </a:p>
          <a:p>
            <a:r>
              <a:rPr lang="en-US" altLang="zh-CN"/>
              <a:t>    argocd-image-updater.argoproj.io/frontend.helm.image-tag: frontend.tag</a:t>
            </a:r>
            <a:endParaRPr lang="en-US" altLang="zh-CN"/>
          </a:p>
          <a:p>
            <a:r>
              <a:rPr lang="en-US" altLang="zh-CN"/>
              <a:t>    argocd-image-updater.argoproj.io/frontend.pull-secret: pullsecret:argocd/dockerhub-secret</a:t>
            </a:r>
            <a:endParaRPr lang="en-US" altLang="zh-CN"/>
          </a:p>
          <a:p>
            <a:r>
              <a:rPr lang="en-US" altLang="zh-CN"/>
              <a:t>    argocd-image-updater.argoproj.io/image-list: frontend=zhuangy28/frontend</a:t>
            </a:r>
            <a:endParaRPr lang="en-US" altLang="zh-CN"/>
          </a:p>
          <a:p>
            <a:r>
              <a:rPr lang="en-US" altLang="zh-CN"/>
              <a:t>    argocd-image-updater.argoproj.io/update-strategy: latest</a:t>
            </a:r>
            <a:endParaRPr lang="en-US" altLang="zh-CN"/>
          </a:p>
          <a:p>
            <a:r>
              <a:rPr lang="en-US" altLang="zh-CN"/>
              <a:t>    argocd-image-updater.argoproj.io/write-back-method: git</a:t>
            </a:r>
            <a:endParaRPr lang="en-US" altLang="zh-CN"/>
          </a:p>
          <a:p>
            <a:r>
              <a:rPr lang="en-US" altLang="zh-CN"/>
              <a:t>spec:</a:t>
            </a:r>
            <a:endParaRPr lang="en-US" altLang="zh-CN"/>
          </a:p>
          <a:p>
            <a:r>
              <a:rPr lang="en-US" altLang="zh-CN"/>
              <a:t>  destination:</a:t>
            </a:r>
            <a:endParaRPr lang="en-US" altLang="zh-CN"/>
          </a:p>
          <a:p>
            <a:r>
              <a:rPr lang="en-US" altLang="zh-CN"/>
              <a:t>    namespace: gitops-example-updater</a:t>
            </a:r>
            <a:endParaRPr lang="en-US" altLang="zh-CN"/>
          </a:p>
          <a:p>
            <a:r>
              <a:rPr lang="en-US" altLang="zh-CN"/>
              <a:t>    server: https://kubernetes.default.svc</a:t>
            </a:r>
            <a:endParaRPr lang="en-US" altLang="zh-CN"/>
          </a:p>
          <a:p>
            <a:r>
              <a:rPr lang="en-US" altLang="zh-CN"/>
              <a:t>  project: default</a:t>
            </a:r>
            <a:endParaRPr lang="en-US" altLang="zh-CN"/>
          </a:p>
          <a:p>
            <a:r>
              <a:rPr lang="en-US" altLang="zh-CN"/>
              <a:t>  source:</a:t>
            </a:r>
            <a:endParaRPr lang="en-US" altLang="zh-CN"/>
          </a:p>
          <a:p>
            <a:r>
              <a:rPr lang="en-US" altLang="zh-CN"/>
              <a:t>    path: .</a:t>
            </a:r>
            <a:endParaRPr lang="en-US" altLang="zh-CN"/>
          </a:p>
          <a:p>
            <a:r>
              <a:rPr lang="en-US" altLang="zh-CN"/>
              <a:t>    repoURL: https://github.com/0kindred0/kubernetes-example-helm.git</a:t>
            </a:r>
            <a:endParaRPr lang="en-US" altLang="zh-CN"/>
          </a:p>
          <a:p>
            <a:r>
              <a:rPr lang="en-US" altLang="zh-CN"/>
              <a:t>    targetRevision: main</a:t>
            </a:r>
            <a:endParaRPr lang="en-US" altLang="zh-CN"/>
          </a:p>
          <a:p>
            <a:r>
              <a:rPr lang="en-US" altLang="zh-CN"/>
              <a:t>    helm:</a:t>
            </a:r>
            <a:endParaRPr lang="en-US" altLang="zh-CN"/>
          </a:p>
          <a:p>
            <a:r>
              <a:rPr lang="en-US" altLang="zh-CN"/>
              <a:t>      valueFiles:</a:t>
            </a:r>
            <a:endParaRPr lang="en-US" altLang="zh-CN"/>
          </a:p>
          <a:p>
            <a:r>
              <a:rPr lang="en-US" altLang="zh-CN"/>
              <a:t>      - "values.yaml"</a:t>
            </a:r>
            <a:endParaRPr lang="en-US" altLang="zh-CN"/>
          </a:p>
          <a:p>
            <a:r>
              <a:rPr lang="en-US" altLang="zh-CN"/>
              <a:t>  imageUpdater:</a:t>
            </a:r>
            <a:endParaRPr lang="en-US" altLang="zh-CN"/>
          </a:p>
          <a:p>
            <a:r>
              <a:rPr lang="en-US" altLang="zh-CN"/>
              <a:t>    - image:</a:t>
            </a:r>
            <a:endParaRPr lang="en-US" altLang="zh-CN"/>
          </a:p>
          <a:p>
            <a:r>
              <a:rPr lang="en-US" altLang="zh-CN"/>
              <a:t>        repository: zhuangy28/frontend</a:t>
            </a:r>
            <a:endParaRPr lang="en-US" altLang="zh-CN"/>
          </a:p>
          <a:p>
            <a:r>
              <a:rPr lang="en-US" altLang="zh-CN"/>
              <a:t>        tag: latest</a:t>
            </a:r>
            <a:endParaRPr lang="en-US" altLang="zh-CN"/>
          </a:p>
          <a:p>
            <a:r>
              <a:rPr lang="en-US" altLang="zh-CN"/>
              <a:t>    updateStrategy: SetByTag</a:t>
            </a:r>
            <a:endParaRPr lang="en-US" altLang="zh-CN"/>
          </a:p>
          <a:p>
            <a:r>
              <a:rPr lang="en-US" altLang="zh-CN"/>
              <a:t>    registry: docker.io</a:t>
            </a:r>
            <a:endParaRPr lang="en-US" altLang="zh-CN"/>
          </a:p>
          <a:p>
            <a:r>
              <a:rPr lang="en-US" altLang="zh-CN"/>
              <a:t>    auth: </a:t>
            </a:r>
            <a:endParaRPr lang="en-US" altLang="zh-CN"/>
          </a:p>
          <a:p>
            <a:r>
              <a:rPr lang="en-US" altLang="zh-CN"/>
              <a:t>      secretRef:</a:t>
            </a:r>
            <a:endParaRPr lang="en-US" altLang="zh-CN"/>
          </a:p>
          <a:p>
            <a:r>
              <a:rPr lang="en-US" altLang="zh-CN"/>
              <a:t>        name: dockerhub-secret</a:t>
            </a:r>
            <a:endParaRPr lang="en-US" altLang="zh-CN"/>
          </a:p>
          <a:p>
            <a:r>
              <a:rPr lang="en-US" altLang="zh-CN"/>
              <a:t>        namespace: argocd</a:t>
            </a:r>
            <a:endParaRPr lang="en-US" altLang="zh-CN"/>
          </a:p>
          <a:p>
            <a:r>
              <a:rPr lang="en-US" altLang="zh-CN"/>
              <a:t>  syncPolicy:</a:t>
            </a:r>
            <a:endParaRPr lang="en-US" altLang="zh-CN"/>
          </a:p>
          <a:p>
            <a:r>
              <a:rPr lang="en-US" altLang="zh-CN"/>
              <a:t>    automated: {}</a:t>
            </a:r>
            <a:endParaRPr lang="en-US" altLang="zh-CN"/>
          </a:p>
          <a:p>
            <a:r>
              <a:rPr lang="en-US" altLang="zh-CN"/>
              <a:t>    syncOptions:</a:t>
            </a:r>
            <a:endParaRPr lang="en-US" altLang="zh-CN"/>
          </a:p>
          <a:p>
            <a:r>
              <a:rPr lang="en-US" altLang="zh-CN"/>
              <a:t>      - CreateNamespace=true</a:t>
            </a:r>
            <a:endParaRPr lang="en-US" altLang="zh-CN"/>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 </a:t>
            </a:r>
            <a:r>
              <a:rPr lang="zh-CN" altLang="en-US"/>
              <a:t>蓝绿部署</a:t>
            </a:r>
            <a:endParaRPr lang="zh-CN" altLang="en-US"/>
          </a:p>
        </p:txBody>
      </p:sp>
      <p:pic>
        <p:nvPicPr>
          <p:cNvPr id="4" name="内容占位符 3"/>
          <p:cNvPicPr>
            <a:picLocks noChangeAspect="1"/>
          </p:cNvPicPr>
          <p:nvPr>
            <p:ph idx="1"/>
          </p:nvPr>
        </p:nvPicPr>
        <p:blipFill>
          <a:blip r:embed="rId1"/>
          <a:stretch>
            <a:fillRect/>
          </a:stretch>
        </p:blipFill>
        <p:spPr>
          <a:xfrm>
            <a:off x="278130" y="1684020"/>
            <a:ext cx="5974080" cy="3018790"/>
          </a:xfrm>
          <a:prstGeom prst="rect">
            <a:avLst/>
          </a:prstGeom>
        </p:spPr>
      </p:pic>
      <p:pic>
        <p:nvPicPr>
          <p:cNvPr id="5" name="图片 4"/>
          <p:cNvPicPr>
            <a:picLocks noChangeAspect="1"/>
          </p:cNvPicPr>
          <p:nvPr/>
        </p:nvPicPr>
        <p:blipFill>
          <a:blip r:embed="rId2"/>
          <a:stretch>
            <a:fillRect/>
          </a:stretch>
        </p:blipFill>
        <p:spPr>
          <a:xfrm>
            <a:off x="6353810" y="1684020"/>
            <a:ext cx="5938520" cy="3019425"/>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normAutofit fontScale="25000"/>
          </a:bodyPr>
          <a:p>
            <a:r>
              <a:rPr lang="en-US" altLang="zh-CN"/>
              <a:t>apiVersion: argoproj.io/v1alpha1</a:t>
            </a:r>
            <a:endParaRPr lang="en-US" altLang="zh-CN"/>
          </a:p>
          <a:p>
            <a:r>
              <a:rPr lang="en-US" altLang="zh-CN"/>
              <a:t>kind: Rollout</a:t>
            </a:r>
            <a:endParaRPr lang="en-US" altLang="zh-CN"/>
          </a:p>
          <a:p>
            <a:r>
              <a:rPr lang="en-US" altLang="zh-CN"/>
              <a:t>metadata:</a:t>
            </a:r>
            <a:endParaRPr lang="en-US" altLang="zh-CN"/>
          </a:p>
          <a:p>
            <a:r>
              <a:rPr lang="en-US" altLang="zh-CN"/>
              <a:t>  name: bluegreen-demo</a:t>
            </a:r>
            <a:endParaRPr lang="en-US" altLang="zh-CN"/>
          </a:p>
          <a:p>
            <a:r>
              <a:rPr lang="en-US" altLang="zh-CN"/>
              <a:t>  labels:</a:t>
            </a:r>
            <a:endParaRPr lang="en-US" altLang="zh-CN"/>
          </a:p>
          <a:p>
            <a:r>
              <a:rPr lang="en-US" altLang="zh-CN"/>
              <a:t>    app: bluegreen-demo</a:t>
            </a:r>
            <a:endParaRPr lang="en-US" altLang="zh-CN"/>
          </a:p>
          <a:p>
            <a:r>
              <a:rPr lang="en-US" altLang="zh-CN"/>
              <a:t>spec:</a:t>
            </a:r>
            <a:endParaRPr lang="en-US" altLang="zh-CN"/>
          </a:p>
          <a:p>
            <a:r>
              <a:rPr lang="en-US" altLang="zh-CN"/>
              <a:t>  replicas: 3</a:t>
            </a:r>
            <a:endParaRPr lang="en-US" altLang="zh-CN"/>
          </a:p>
          <a:p>
            <a:r>
              <a:rPr lang="en-US" altLang="zh-CN"/>
              <a:t>  revisionHistoryLimit: 1</a:t>
            </a:r>
            <a:endParaRPr lang="en-US" altLang="zh-CN"/>
          </a:p>
          <a:p>
            <a:r>
              <a:rPr lang="en-US" altLang="zh-CN"/>
              <a:t>  selector:</a:t>
            </a:r>
            <a:endParaRPr lang="en-US" altLang="zh-CN"/>
          </a:p>
          <a:p>
            <a:r>
              <a:rPr lang="en-US" altLang="zh-CN"/>
              <a:t>    matchLabels:</a:t>
            </a:r>
            <a:endParaRPr lang="en-US" altLang="zh-CN"/>
          </a:p>
          <a:p>
            <a:r>
              <a:rPr lang="en-US" altLang="zh-CN"/>
              <a:t>      app: bluegreen-demo</a:t>
            </a:r>
            <a:endParaRPr lang="en-US" altLang="zh-CN"/>
          </a:p>
          <a:p>
            <a:r>
              <a:rPr lang="en-US" altLang="zh-CN"/>
              <a:t>  template:</a:t>
            </a:r>
            <a:endParaRPr lang="en-US" altLang="zh-CN"/>
          </a:p>
          <a:p>
            <a:r>
              <a:rPr lang="en-US" altLang="zh-CN"/>
              <a:t>    metadata:</a:t>
            </a:r>
            <a:endParaRPr lang="en-US" altLang="zh-CN"/>
          </a:p>
          <a:p>
            <a:r>
              <a:rPr lang="en-US" altLang="zh-CN"/>
              <a:t>      labels:</a:t>
            </a:r>
            <a:endParaRPr lang="en-US" altLang="zh-CN"/>
          </a:p>
          <a:p>
            <a:r>
              <a:rPr lang="en-US" altLang="zh-CN"/>
              <a:t>        app: bluegreen-demo</a:t>
            </a:r>
            <a:endParaRPr lang="en-US" altLang="zh-CN"/>
          </a:p>
          <a:p>
            <a:r>
              <a:rPr lang="en-US" altLang="zh-CN"/>
              <a:t>    spec:</a:t>
            </a:r>
            <a:endParaRPr lang="en-US" altLang="zh-CN"/>
          </a:p>
          <a:p>
            <a:r>
              <a:rPr lang="en-US" altLang="zh-CN"/>
              <a:t>      containers:</a:t>
            </a:r>
            <a:endParaRPr lang="en-US" altLang="zh-CN"/>
          </a:p>
          <a:p>
            <a:r>
              <a:rPr lang="en-US" altLang="zh-CN"/>
              <a:t>      - name: bluegreen-demo</a:t>
            </a:r>
            <a:endParaRPr lang="en-US" altLang="zh-CN"/>
          </a:p>
          <a:p>
            <a:r>
              <a:rPr lang="en-US" altLang="zh-CN"/>
              <a:t>        image: argoproj/rollouts-demo:blue</a:t>
            </a:r>
            <a:endParaRPr lang="en-US" altLang="zh-CN"/>
          </a:p>
          <a:p>
            <a:r>
              <a:rPr lang="en-US" altLang="zh-CN"/>
              <a:t>        imagePullPolicy: Always</a:t>
            </a:r>
            <a:endParaRPr lang="en-US" altLang="zh-CN"/>
          </a:p>
          <a:p>
            <a:r>
              <a:rPr lang="en-US" altLang="zh-CN"/>
              <a:t>        ports:</a:t>
            </a:r>
            <a:endParaRPr lang="en-US" altLang="zh-CN"/>
          </a:p>
          <a:p>
            <a:r>
              <a:rPr lang="en-US" altLang="zh-CN"/>
              <a:t>        - name: http</a:t>
            </a:r>
            <a:endParaRPr lang="en-US" altLang="zh-CN"/>
          </a:p>
          <a:p>
            <a:r>
              <a:rPr lang="en-US" altLang="zh-CN"/>
              <a:t>          containerPort: 8080</a:t>
            </a:r>
            <a:endParaRPr lang="en-US" altLang="zh-CN"/>
          </a:p>
          <a:p>
            <a:r>
              <a:rPr lang="en-US" altLang="zh-CN"/>
              <a:t>          protocol: TCP</a:t>
            </a:r>
            <a:endParaRPr lang="en-US" altLang="zh-CN"/>
          </a:p>
          <a:p>
            <a:r>
              <a:rPr lang="en-US" altLang="zh-CN"/>
              <a:t>        resources:</a:t>
            </a:r>
            <a:endParaRPr lang="en-US" altLang="zh-CN"/>
          </a:p>
          <a:p>
            <a:r>
              <a:rPr lang="en-US" altLang="zh-CN"/>
              <a:t>          requests:</a:t>
            </a:r>
            <a:endParaRPr lang="en-US" altLang="zh-CN"/>
          </a:p>
          <a:p>
            <a:r>
              <a:rPr lang="en-US" altLang="zh-CN"/>
              <a:t>            memory: 32Mi</a:t>
            </a:r>
            <a:endParaRPr lang="en-US" altLang="zh-CN"/>
          </a:p>
          <a:p>
            <a:r>
              <a:rPr lang="en-US" altLang="zh-CN"/>
              <a:t>            cpu: 5m</a:t>
            </a:r>
            <a:endParaRPr lang="en-US" altLang="zh-CN"/>
          </a:p>
          <a:p>
            <a:r>
              <a:rPr lang="en-US" altLang="zh-CN"/>
              <a:t>  strategy:</a:t>
            </a:r>
            <a:endParaRPr lang="en-US" altLang="zh-CN"/>
          </a:p>
          <a:p>
            <a:r>
              <a:rPr lang="en-US" altLang="zh-CN"/>
              <a:t>    blueGreen:</a:t>
            </a:r>
            <a:endParaRPr lang="en-US" altLang="zh-CN"/>
          </a:p>
          <a:p>
            <a:r>
              <a:rPr lang="en-US" altLang="zh-CN"/>
              <a:t>      autoPromotionEnabled: true</a:t>
            </a:r>
            <a:endParaRPr lang="en-US" altLang="zh-CN"/>
          </a:p>
          <a:p>
            <a:r>
              <a:rPr lang="en-US" altLang="zh-CN"/>
              <a:t>      activeService: bluegreen-demo</a:t>
            </a:r>
            <a:endParaRPr lang="en-US" altLang="zh-CN"/>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 </a:t>
            </a:r>
            <a:r>
              <a:rPr lang="zh-CN" altLang="en-US"/>
              <a:t>蓝绿部署</a:t>
            </a:r>
            <a:endParaRPr lang="zh-CN" altLang="en-US"/>
          </a:p>
        </p:txBody>
      </p:sp>
      <p:pic>
        <p:nvPicPr>
          <p:cNvPr id="6" name="内容占位符 5"/>
          <p:cNvPicPr>
            <a:picLocks noChangeAspect="1"/>
          </p:cNvPicPr>
          <p:nvPr>
            <p:ph idx="1"/>
          </p:nvPr>
        </p:nvPicPr>
        <p:blipFill>
          <a:blip r:embed="rId1"/>
          <a:stretch>
            <a:fillRect/>
          </a:stretch>
        </p:blipFill>
        <p:spPr>
          <a:xfrm>
            <a:off x="1852930" y="1313815"/>
            <a:ext cx="8479790" cy="1712595"/>
          </a:xfrm>
          <a:prstGeom prst="rect">
            <a:avLst/>
          </a:prstGeom>
        </p:spPr>
      </p:pic>
      <p:pic>
        <p:nvPicPr>
          <p:cNvPr id="7" name="图片 6"/>
          <p:cNvPicPr>
            <a:picLocks noChangeAspect="1"/>
          </p:cNvPicPr>
          <p:nvPr/>
        </p:nvPicPr>
        <p:blipFill>
          <a:blip r:embed="rId2"/>
          <a:stretch>
            <a:fillRect/>
          </a:stretch>
        </p:blipFill>
        <p:spPr>
          <a:xfrm>
            <a:off x="1852930" y="3148965"/>
            <a:ext cx="8256905" cy="3197225"/>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 </a:t>
            </a:r>
            <a:r>
              <a:rPr lang="zh-CN" altLang="zh-CN"/>
              <a:t>金丝雀部署</a:t>
            </a:r>
            <a:endParaRPr lang="zh-CN" altLang="zh-CN"/>
          </a:p>
        </p:txBody>
      </p:sp>
      <p:pic>
        <p:nvPicPr>
          <p:cNvPr id="6" name="内容占位符 5"/>
          <p:cNvPicPr>
            <a:picLocks noChangeAspect="1"/>
          </p:cNvPicPr>
          <p:nvPr>
            <p:ph idx="1"/>
          </p:nvPr>
        </p:nvPicPr>
        <p:blipFill>
          <a:blip r:embed="rId1"/>
          <a:stretch>
            <a:fillRect/>
          </a:stretch>
        </p:blipFill>
        <p:spPr>
          <a:xfrm>
            <a:off x="608330" y="2295525"/>
            <a:ext cx="5257800" cy="2610485"/>
          </a:xfrm>
          <a:prstGeom prst="rect">
            <a:avLst/>
          </a:prstGeom>
        </p:spPr>
      </p:pic>
      <p:pic>
        <p:nvPicPr>
          <p:cNvPr id="7" name="图片 6"/>
          <p:cNvPicPr>
            <a:picLocks noChangeAspect="1"/>
          </p:cNvPicPr>
          <p:nvPr/>
        </p:nvPicPr>
        <p:blipFill>
          <a:blip r:embed="rId2"/>
          <a:stretch>
            <a:fillRect/>
          </a:stretch>
        </p:blipFill>
        <p:spPr>
          <a:xfrm>
            <a:off x="6187440" y="2295525"/>
            <a:ext cx="5224145" cy="2620010"/>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Devops</a:t>
            </a:r>
            <a:endParaRPr lang="en-US" altLang="zh-CN"/>
          </a:p>
        </p:txBody>
      </p:sp>
      <p:sp>
        <p:nvSpPr>
          <p:cNvPr id="5" name="内容占位符 4"/>
          <p:cNvSpPr/>
          <p:nvPr>
            <p:ph idx="1"/>
          </p:nvPr>
        </p:nvSpPr>
        <p:spPr/>
        <p:txBody>
          <a:bodyPr/>
          <a:p>
            <a:endParaRPr lang="zh-CN" altLang="en-US"/>
          </a:p>
        </p:txBody>
      </p:sp>
      <p:pic>
        <p:nvPicPr>
          <p:cNvPr id="6" name="图片 5" descr="16f2201b55073d1b3ec637e26135e3b5"/>
          <p:cNvPicPr>
            <a:picLocks noChangeAspect="1"/>
          </p:cNvPicPr>
          <p:nvPr/>
        </p:nvPicPr>
        <p:blipFill>
          <a:blip r:embed="rId1"/>
          <a:stretch>
            <a:fillRect/>
          </a:stretch>
        </p:blipFill>
        <p:spPr>
          <a:xfrm>
            <a:off x="1938020" y="1313815"/>
            <a:ext cx="7653655" cy="4465320"/>
          </a:xfrm>
          <a:prstGeom prst="rect">
            <a:avLst/>
          </a:prstGeom>
        </p:spPr>
      </p:pic>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 </a:t>
            </a:r>
            <a:r>
              <a:rPr lang="zh-CN" altLang="zh-CN"/>
              <a:t>金丝雀部署</a:t>
            </a:r>
            <a:endParaRPr lang="zh-CN" altLang="zh-CN"/>
          </a:p>
        </p:txBody>
      </p:sp>
      <p:pic>
        <p:nvPicPr>
          <p:cNvPr id="4" name="图片 3"/>
          <p:cNvPicPr>
            <a:picLocks noChangeAspect="1"/>
          </p:cNvPicPr>
          <p:nvPr/>
        </p:nvPicPr>
        <p:blipFill>
          <a:blip r:embed="rId1"/>
          <a:stretch>
            <a:fillRect/>
          </a:stretch>
        </p:blipFill>
        <p:spPr>
          <a:xfrm>
            <a:off x="2704465" y="1475105"/>
            <a:ext cx="6776085" cy="1555750"/>
          </a:xfrm>
          <a:prstGeom prst="rect">
            <a:avLst/>
          </a:prstGeom>
        </p:spPr>
      </p:pic>
      <p:pic>
        <p:nvPicPr>
          <p:cNvPr id="5" name="图片 4"/>
          <p:cNvPicPr>
            <a:picLocks noChangeAspect="1"/>
          </p:cNvPicPr>
          <p:nvPr/>
        </p:nvPicPr>
        <p:blipFill>
          <a:blip r:embed="rId2"/>
          <a:stretch>
            <a:fillRect/>
          </a:stretch>
        </p:blipFill>
        <p:spPr>
          <a:xfrm>
            <a:off x="601345" y="3429000"/>
            <a:ext cx="5514340" cy="2245995"/>
          </a:xfrm>
          <a:prstGeom prst="rect">
            <a:avLst/>
          </a:prstGeom>
        </p:spPr>
      </p:pic>
      <p:pic>
        <p:nvPicPr>
          <p:cNvPr id="8" name="图片 7"/>
          <p:cNvPicPr>
            <a:picLocks noChangeAspect="1"/>
          </p:cNvPicPr>
          <p:nvPr/>
        </p:nvPicPr>
        <p:blipFill>
          <a:blip r:embed="rId3"/>
          <a:stretch>
            <a:fillRect/>
          </a:stretch>
        </p:blipFill>
        <p:spPr>
          <a:xfrm>
            <a:off x="6368415" y="3554730"/>
            <a:ext cx="5086350" cy="2120265"/>
          </a:xfrm>
          <a:prstGeom prst="rect">
            <a:avLst/>
          </a:prstGeom>
        </p:spPr>
      </p:pic>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normAutofit fontScale="25000"/>
          </a:bodyPr>
          <a:p>
            <a:r>
              <a:rPr lang="en-US" altLang="zh-CN"/>
              <a:t>apiVersion: argoproj.io/v1alpha1</a:t>
            </a:r>
            <a:endParaRPr lang="en-US" altLang="zh-CN"/>
          </a:p>
          <a:p>
            <a:r>
              <a:rPr lang="en-US" altLang="zh-CN"/>
              <a:t>kind: Rollout</a:t>
            </a:r>
            <a:endParaRPr lang="en-US" altLang="zh-CN"/>
          </a:p>
          <a:p>
            <a:r>
              <a:rPr lang="en-US" altLang="zh-CN"/>
              <a:t>metadata:</a:t>
            </a:r>
            <a:endParaRPr lang="en-US" altLang="zh-CN"/>
          </a:p>
          <a:p>
            <a:r>
              <a:rPr lang="en-US" altLang="zh-CN"/>
              <a:t>  name: canary-demo</a:t>
            </a:r>
            <a:endParaRPr lang="en-US" altLang="zh-CN"/>
          </a:p>
          <a:p>
            <a:r>
              <a:rPr lang="en-US" altLang="zh-CN"/>
              <a:t>  labels:</a:t>
            </a:r>
            <a:endParaRPr lang="en-US" altLang="zh-CN"/>
          </a:p>
          <a:p>
            <a:r>
              <a:rPr lang="en-US" altLang="zh-CN"/>
              <a:t>    app: canary-demo</a:t>
            </a:r>
            <a:endParaRPr lang="en-US" altLang="zh-CN"/>
          </a:p>
          <a:p>
            <a:r>
              <a:rPr lang="en-US" altLang="zh-CN"/>
              <a:t>spec:</a:t>
            </a:r>
            <a:endParaRPr lang="en-US" altLang="zh-CN"/>
          </a:p>
          <a:p>
            <a:r>
              <a:rPr lang="en-US" altLang="zh-CN"/>
              <a:t>  replicas: 1</a:t>
            </a:r>
            <a:endParaRPr lang="en-US" altLang="zh-CN"/>
          </a:p>
          <a:p>
            <a:r>
              <a:rPr lang="en-US" altLang="zh-CN"/>
              <a:t>  selector:</a:t>
            </a:r>
            <a:endParaRPr lang="en-US" altLang="zh-CN"/>
          </a:p>
          <a:p>
            <a:r>
              <a:rPr lang="en-US" altLang="zh-CN"/>
              <a:t>    matchLabels:</a:t>
            </a:r>
            <a:endParaRPr lang="en-US" altLang="zh-CN"/>
          </a:p>
          <a:p>
            <a:r>
              <a:rPr lang="en-US" altLang="zh-CN"/>
              <a:t>      app: canary-demo</a:t>
            </a:r>
            <a:endParaRPr lang="en-US" altLang="zh-CN"/>
          </a:p>
          <a:p>
            <a:r>
              <a:rPr lang="en-US" altLang="zh-CN"/>
              <a:t>  template:</a:t>
            </a:r>
            <a:endParaRPr lang="en-US" altLang="zh-CN"/>
          </a:p>
          <a:p>
            <a:r>
              <a:rPr lang="en-US" altLang="zh-CN"/>
              <a:t>    metadata:</a:t>
            </a:r>
            <a:endParaRPr lang="en-US" altLang="zh-CN"/>
          </a:p>
          <a:p>
            <a:r>
              <a:rPr lang="en-US" altLang="zh-CN"/>
              <a:t>      labels:</a:t>
            </a:r>
            <a:endParaRPr lang="en-US" altLang="zh-CN"/>
          </a:p>
          <a:p>
            <a:r>
              <a:rPr lang="en-US" altLang="zh-CN"/>
              <a:t>        app: canary-demo</a:t>
            </a:r>
            <a:endParaRPr lang="en-US" altLang="zh-CN"/>
          </a:p>
          <a:p>
            <a:r>
              <a:rPr lang="en-US" altLang="zh-CN"/>
              <a:t>    spec:</a:t>
            </a:r>
            <a:endParaRPr lang="en-US" altLang="zh-CN"/>
          </a:p>
          <a:p>
            <a:r>
              <a:rPr lang="en-US" altLang="zh-CN"/>
              <a:t>      containers:</a:t>
            </a:r>
            <a:endParaRPr lang="en-US" altLang="zh-CN"/>
          </a:p>
          <a:p>
            <a:r>
              <a:rPr lang="en-US" altLang="zh-CN"/>
              <a:t>      - name: canary-demo</a:t>
            </a:r>
            <a:endParaRPr lang="en-US" altLang="zh-CN"/>
          </a:p>
          <a:p>
            <a:r>
              <a:rPr lang="en-US" altLang="zh-CN"/>
              <a:t>        image: argoproj/rollouts-demo:green</a:t>
            </a:r>
            <a:endParaRPr lang="en-US" altLang="zh-CN"/>
          </a:p>
          <a:p>
            <a:r>
              <a:rPr lang="en-US" altLang="zh-CN"/>
              <a:t>        imagePullPolicy: Always</a:t>
            </a:r>
            <a:endParaRPr lang="en-US" altLang="zh-CN"/>
          </a:p>
          <a:p>
            <a:r>
              <a:rPr lang="en-US" altLang="zh-CN"/>
              <a:t>        ports:</a:t>
            </a:r>
            <a:endParaRPr lang="en-US" altLang="zh-CN"/>
          </a:p>
          <a:p>
            <a:r>
              <a:rPr lang="en-US" altLang="zh-CN"/>
              <a:t>        - name: http</a:t>
            </a:r>
            <a:endParaRPr lang="en-US" altLang="zh-CN"/>
          </a:p>
          <a:p>
            <a:r>
              <a:rPr lang="en-US" altLang="zh-CN"/>
              <a:t>          containerPort: 8080</a:t>
            </a:r>
            <a:endParaRPr lang="en-US" altLang="zh-CN"/>
          </a:p>
          <a:p>
            <a:r>
              <a:rPr lang="en-US" altLang="zh-CN"/>
              <a:t>          protocol: TCP</a:t>
            </a:r>
            <a:endParaRPr lang="en-US" altLang="zh-CN"/>
          </a:p>
          <a:p>
            <a:r>
              <a:rPr lang="en-US" altLang="zh-CN"/>
              <a:t>        resources:</a:t>
            </a:r>
            <a:endParaRPr lang="en-US" altLang="zh-CN"/>
          </a:p>
          <a:p>
            <a:r>
              <a:rPr lang="en-US" altLang="zh-CN"/>
              <a:t>          requests:</a:t>
            </a:r>
            <a:endParaRPr lang="en-US" altLang="zh-CN"/>
          </a:p>
          <a:p>
            <a:r>
              <a:rPr lang="en-US" altLang="zh-CN"/>
              <a:t>            memory: 32Mi</a:t>
            </a:r>
            <a:endParaRPr lang="en-US" altLang="zh-CN"/>
          </a:p>
          <a:p>
            <a:r>
              <a:rPr lang="en-US" altLang="zh-CN"/>
              <a:t>            cpu: 5m</a:t>
            </a:r>
            <a:endParaRPr lang="en-US" altLang="zh-CN"/>
          </a:p>
          <a:p>
            <a:r>
              <a:rPr lang="en-US" altLang="zh-CN"/>
              <a:t>  strategy:</a:t>
            </a:r>
            <a:endParaRPr lang="en-US" altLang="zh-CN"/>
          </a:p>
          <a:p>
            <a:r>
              <a:rPr lang="en-US" altLang="zh-CN"/>
              <a:t>    canary:</a:t>
            </a:r>
            <a:endParaRPr lang="en-US" altLang="zh-CN"/>
          </a:p>
          <a:p>
            <a:r>
              <a:rPr lang="en-US" altLang="zh-CN"/>
              <a:t>      canaryService: canary-demo-canary</a:t>
            </a:r>
            <a:endParaRPr lang="en-US" altLang="zh-CN"/>
          </a:p>
          <a:p>
            <a:r>
              <a:rPr lang="en-US" altLang="zh-CN"/>
              <a:t>      stableService: canary-demo</a:t>
            </a:r>
            <a:endParaRPr lang="en-US" altLang="zh-CN"/>
          </a:p>
          <a:p>
            <a:r>
              <a:rPr lang="en-US" altLang="zh-CN"/>
              <a:t>      canaryMetadata:</a:t>
            </a:r>
            <a:endParaRPr lang="en-US" altLang="zh-CN"/>
          </a:p>
          <a:p>
            <a:r>
              <a:rPr lang="en-US" altLang="zh-CN"/>
              <a:t>        labels:</a:t>
            </a:r>
            <a:endParaRPr lang="en-US" altLang="zh-CN"/>
          </a:p>
          <a:p>
            <a:r>
              <a:rPr lang="en-US" altLang="zh-CN"/>
              <a:t>          deployment: canary</a:t>
            </a:r>
            <a:endParaRPr lang="en-US" altLang="zh-CN"/>
          </a:p>
          <a:p>
            <a:r>
              <a:rPr lang="en-US" altLang="zh-CN"/>
              <a:t>      stableMetadata:</a:t>
            </a:r>
            <a:endParaRPr lang="en-US" altLang="zh-CN"/>
          </a:p>
          <a:p>
            <a:r>
              <a:rPr lang="en-US" altLang="zh-CN"/>
              <a:t>        labels:</a:t>
            </a:r>
            <a:endParaRPr lang="en-US" altLang="zh-CN"/>
          </a:p>
          <a:p>
            <a:r>
              <a:rPr lang="en-US" altLang="zh-CN"/>
              <a:t>          deployment: stable</a:t>
            </a:r>
            <a:endParaRPr lang="en-US" altLang="zh-CN"/>
          </a:p>
          <a:p>
            <a:r>
              <a:rPr lang="en-US" altLang="zh-CN"/>
              <a:t>      trafficRouting:</a:t>
            </a:r>
            <a:endParaRPr lang="en-US" altLang="zh-CN"/>
          </a:p>
          <a:p>
            <a:r>
              <a:rPr lang="en-US" altLang="zh-CN"/>
              <a:t>        nginx:</a:t>
            </a:r>
            <a:endParaRPr lang="en-US" altLang="zh-CN"/>
          </a:p>
          <a:p>
            <a:r>
              <a:rPr lang="en-US" altLang="zh-CN"/>
              <a:t>          stableIngress: canary-demo</a:t>
            </a:r>
            <a:endParaRPr lang="en-US" altLang="zh-CN"/>
          </a:p>
          <a:p>
            <a:r>
              <a:rPr lang="en-US" altLang="zh-CN"/>
              <a:t>          additionalIngressAnnotations:</a:t>
            </a:r>
            <a:endParaRPr lang="en-US" altLang="zh-CN"/>
          </a:p>
          <a:p>
            <a:r>
              <a:rPr lang="en-US" altLang="zh-CN"/>
              <a:t>            canary-by-header: X-Canary</a:t>
            </a:r>
            <a:endParaRPr lang="en-US" altLang="zh-CN"/>
          </a:p>
          <a:p>
            <a:r>
              <a:rPr lang="en-US" altLang="zh-CN"/>
              <a:t>      steps:</a:t>
            </a:r>
            <a:endParaRPr lang="en-US" altLang="zh-CN"/>
          </a:p>
          <a:p>
            <a:r>
              <a:rPr lang="en-US" altLang="zh-CN"/>
              <a:t>        - setWeight: 20</a:t>
            </a:r>
            <a:endParaRPr lang="en-US" altLang="zh-CN"/>
          </a:p>
          <a:p>
            <a:r>
              <a:rPr lang="en-US" altLang="zh-CN"/>
              <a:t>        - pause: {}</a:t>
            </a:r>
            <a:endParaRPr lang="en-US" altLang="zh-CN"/>
          </a:p>
          <a:p>
            <a:r>
              <a:rPr lang="en-US" altLang="zh-CN"/>
              <a:t>        - setWeight: 50</a:t>
            </a:r>
            <a:endParaRPr lang="en-US" altLang="zh-CN"/>
          </a:p>
          <a:p>
            <a:r>
              <a:rPr lang="en-US" altLang="zh-CN"/>
              <a:t>        - pause:</a:t>
            </a:r>
            <a:endParaRPr lang="en-US" altLang="zh-CN"/>
          </a:p>
          <a:p>
            <a:r>
              <a:rPr lang="en-US" altLang="zh-CN"/>
              <a:t>            duration: 30s</a:t>
            </a:r>
            <a:endParaRPr lang="en-US" altLang="zh-CN"/>
          </a:p>
          <a:p>
            <a:r>
              <a:rPr lang="en-US" altLang="zh-CN"/>
              <a:t>        - setWeight: 70</a:t>
            </a:r>
            <a:endParaRPr lang="en-US" altLang="zh-CN"/>
          </a:p>
          <a:p>
            <a:r>
              <a:rPr lang="en-US" altLang="zh-CN"/>
              <a:t>        - pause:</a:t>
            </a:r>
            <a:endParaRPr lang="en-US" altLang="zh-CN"/>
          </a:p>
          <a:p>
            <a:r>
              <a:rPr lang="en-US" altLang="zh-CN"/>
              <a:t>            duration: 30s</a:t>
            </a:r>
            <a:endParaRPr lang="en-US" altLang="zh-CN"/>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argocd </a:t>
            </a:r>
            <a:r>
              <a:rPr lang="zh-CN" altLang="en-US"/>
              <a:t>自动化渐进式</a:t>
            </a:r>
            <a:r>
              <a:rPr lang="zh-CN" altLang="en-US"/>
              <a:t>交付</a:t>
            </a:r>
            <a:br>
              <a:rPr lang="zh-CN" altLang="en-US"/>
            </a:br>
            <a:endParaRPr lang="zh-CN" altLang="en-US"/>
          </a:p>
        </p:txBody>
      </p:sp>
      <p:pic>
        <p:nvPicPr>
          <p:cNvPr id="6" name="图片 5"/>
          <p:cNvPicPr>
            <a:picLocks noChangeAspect="1"/>
          </p:cNvPicPr>
          <p:nvPr/>
        </p:nvPicPr>
        <p:blipFill>
          <a:blip r:embed="rId1"/>
          <a:stretch>
            <a:fillRect/>
          </a:stretch>
        </p:blipFill>
        <p:spPr>
          <a:xfrm>
            <a:off x="2625725" y="1191260"/>
            <a:ext cx="6755130" cy="3110230"/>
          </a:xfrm>
          <a:prstGeom prst="rect">
            <a:avLst/>
          </a:prstGeom>
        </p:spPr>
      </p:pic>
      <p:pic>
        <p:nvPicPr>
          <p:cNvPr id="7" name="图片 6"/>
          <p:cNvPicPr>
            <a:picLocks noChangeAspect="1"/>
          </p:cNvPicPr>
          <p:nvPr/>
        </p:nvPicPr>
        <p:blipFill>
          <a:blip r:embed="rId2"/>
          <a:stretch>
            <a:fillRect/>
          </a:stretch>
        </p:blipFill>
        <p:spPr>
          <a:xfrm>
            <a:off x="997585" y="1847850"/>
            <a:ext cx="12242165" cy="3769995"/>
          </a:xfrm>
          <a:prstGeom prst="rect">
            <a:avLst/>
          </a:prstGeom>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normAutofit fontScale="25000"/>
          </a:bodyPr>
          <a:p>
            <a:r>
              <a:rPr lang="en-US" altLang="zh-CN"/>
              <a:t>apiVersion: argoproj.io/v1alpha1</a:t>
            </a:r>
            <a:endParaRPr lang="en-US" altLang="zh-CN"/>
          </a:p>
          <a:p>
            <a:r>
              <a:rPr lang="en-US" altLang="zh-CN"/>
              <a:t>kind: Rollout</a:t>
            </a:r>
            <a:endParaRPr lang="en-US" altLang="zh-CN"/>
          </a:p>
          <a:p>
            <a:r>
              <a:rPr lang="en-US" altLang="zh-CN"/>
              <a:t>metadata:</a:t>
            </a:r>
            <a:endParaRPr lang="en-US" altLang="zh-CN"/>
          </a:p>
          <a:p>
            <a:r>
              <a:rPr lang="en-US" altLang="zh-CN"/>
              <a:t>  name: canary-demo</a:t>
            </a:r>
            <a:endParaRPr lang="en-US" altLang="zh-CN"/>
          </a:p>
          <a:p>
            <a:r>
              <a:rPr lang="en-US" altLang="zh-CN"/>
              <a:t>spec:</a:t>
            </a:r>
            <a:endParaRPr lang="en-US" altLang="zh-CN"/>
          </a:p>
          <a:p>
            <a:r>
              <a:rPr lang="en-US" altLang="zh-CN"/>
              <a:t>  replicas: 1</a:t>
            </a:r>
            <a:endParaRPr lang="en-US" altLang="zh-CN"/>
          </a:p>
          <a:p>
            <a:r>
              <a:rPr lang="en-US" altLang="zh-CN"/>
              <a:t>  selector:</a:t>
            </a:r>
            <a:endParaRPr lang="en-US" altLang="zh-CN"/>
          </a:p>
          <a:p>
            <a:r>
              <a:rPr lang="en-US" altLang="zh-CN"/>
              <a:t>    matchLabels:</a:t>
            </a:r>
            <a:endParaRPr lang="en-US" altLang="zh-CN"/>
          </a:p>
          <a:p>
            <a:r>
              <a:rPr lang="en-US" altLang="zh-CN"/>
              <a:t>      app: canary-demo</a:t>
            </a:r>
            <a:endParaRPr lang="en-US" altLang="zh-CN"/>
          </a:p>
          <a:p>
            <a:r>
              <a:rPr lang="en-US" altLang="zh-CN"/>
              <a:t>  strategy:</a:t>
            </a:r>
            <a:endParaRPr lang="en-US" altLang="zh-CN"/>
          </a:p>
          <a:p>
            <a:r>
              <a:rPr lang="en-US" altLang="zh-CN"/>
              <a:t>    canary:</a:t>
            </a:r>
            <a:endParaRPr lang="en-US" altLang="zh-CN"/>
          </a:p>
          <a:p>
            <a:r>
              <a:rPr lang="en-US" altLang="zh-CN"/>
              <a:t>      analysis:</a:t>
            </a:r>
            <a:endParaRPr lang="en-US" altLang="zh-CN"/>
          </a:p>
          <a:p>
            <a:r>
              <a:rPr lang="en-US" altLang="zh-CN"/>
              <a:t>        templates:</a:t>
            </a:r>
            <a:endParaRPr lang="en-US" altLang="zh-CN"/>
          </a:p>
          <a:p>
            <a:r>
              <a:rPr lang="en-US" altLang="zh-CN"/>
              <a:t>        - templateName: success-rate</a:t>
            </a:r>
            <a:endParaRPr lang="en-US" altLang="zh-CN"/>
          </a:p>
          <a:p>
            <a:r>
              <a:rPr lang="en-US" altLang="zh-CN"/>
              <a:t>        startingStep: 2</a:t>
            </a:r>
            <a:endParaRPr lang="en-US" altLang="zh-CN"/>
          </a:p>
          <a:p>
            <a:r>
              <a:rPr lang="en-US" altLang="zh-CN"/>
              <a:t>        args:</a:t>
            </a:r>
            <a:endParaRPr lang="en-US" altLang="zh-CN"/>
          </a:p>
          <a:p>
            <a:r>
              <a:rPr lang="en-US" altLang="zh-CN"/>
              <a:t>        - name: ingress</a:t>
            </a:r>
            <a:endParaRPr lang="en-US" altLang="zh-CN"/>
          </a:p>
          <a:p>
            <a:r>
              <a:rPr lang="en-US" altLang="zh-CN"/>
              <a:t>          value: canary-demo</a:t>
            </a:r>
            <a:endParaRPr lang="en-US" altLang="zh-CN"/>
          </a:p>
          <a:p>
            <a:r>
              <a:rPr lang="en-US" altLang="zh-CN"/>
              <a:t>      canaryService: canary-demo-canary</a:t>
            </a:r>
            <a:endParaRPr lang="en-US" altLang="zh-CN"/>
          </a:p>
          <a:p>
            <a:r>
              <a:rPr lang="en-US" altLang="zh-CN"/>
              <a:t>      stableService: canary-demo</a:t>
            </a:r>
            <a:endParaRPr lang="en-US" altLang="zh-CN"/>
          </a:p>
          <a:p>
            <a:r>
              <a:rPr lang="en-US" altLang="zh-CN"/>
              <a:t>      trafficRouting:</a:t>
            </a:r>
            <a:endParaRPr lang="en-US" altLang="zh-CN"/>
          </a:p>
          <a:p>
            <a:r>
              <a:rPr lang="en-US" altLang="zh-CN"/>
              <a:t>        nginx:</a:t>
            </a:r>
            <a:endParaRPr lang="en-US" altLang="zh-CN"/>
          </a:p>
          <a:p>
            <a:r>
              <a:rPr lang="en-US" altLang="zh-CN"/>
              <a:t>          stableIngress: canary-demo</a:t>
            </a:r>
            <a:endParaRPr lang="en-US" altLang="zh-CN"/>
          </a:p>
          <a:p>
            <a:r>
              <a:rPr lang="en-US" altLang="zh-CN"/>
              <a:t>      steps:</a:t>
            </a:r>
            <a:endParaRPr lang="en-US" altLang="zh-CN"/>
          </a:p>
          <a:p>
            <a:r>
              <a:rPr lang="en-US" altLang="zh-CN"/>
              <a:t>      - setWeight: 20</a:t>
            </a:r>
            <a:endParaRPr lang="en-US" altLang="zh-CN"/>
          </a:p>
          <a:p>
            <a:r>
              <a:rPr lang="en-US" altLang="zh-CN"/>
              <a:t>      - pause:</a:t>
            </a:r>
            <a:endParaRPr lang="en-US" altLang="zh-CN"/>
          </a:p>
          <a:p>
            <a:r>
              <a:rPr lang="en-US" altLang="zh-CN"/>
              <a:t>          duration: 1m</a:t>
            </a:r>
            <a:endParaRPr lang="en-US" altLang="zh-CN"/>
          </a:p>
          <a:p>
            <a:r>
              <a:rPr lang="en-US" altLang="zh-CN"/>
              <a:t>      - setWeight: 40</a:t>
            </a:r>
            <a:endParaRPr lang="en-US" altLang="zh-CN"/>
          </a:p>
          <a:p>
            <a:r>
              <a:rPr lang="en-US" altLang="zh-CN"/>
              <a:t>      - pause:</a:t>
            </a:r>
            <a:endParaRPr lang="en-US" altLang="zh-CN"/>
          </a:p>
          <a:p>
            <a:r>
              <a:rPr lang="en-US" altLang="zh-CN"/>
              <a:t>          duration: 1m</a:t>
            </a:r>
            <a:endParaRPr lang="en-US" altLang="zh-CN"/>
          </a:p>
          <a:p>
            <a:r>
              <a:rPr lang="en-US" altLang="zh-CN"/>
              <a:t>      - setWeight: 60</a:t>
            </a:r>
            <a:endParaRPr lang="en-US" altLang="zh-CN"/>
          </a:p>
          <a:p>
            <a:r>
              <a:rPr lang="en-US" altLang="zh-CN"/>
              <a:t>      - pause:</a:t>
            </a:r>
            <a:endParaRPr lang="en-US" altLang="zh-CN"/>
          </a:p>
          <a:p>
            <a:r>
              <a:rPr lang="en-US" altLang="zh-CN"/>
              <a:t>          duration: 1m</a:t>
            </a:r>
            <a:endParaRPr lang="en-US" altLang="zh-CN"/>
          </a:p>
          <a:p>
            <a:r>
              <a:rPr lang="en-US" altLang="zh-CN"/>
              <a:t>      - setWeight: 80</a:t>
            </a:r>
            <a:endParaRPr lang="en-US" altLang="zh-CN"/>
          </a:p>
          <a:p>
            <a:r>
              <a:rPr lang="en-US" altLang="zh-CN"/>
              <a:t>      - pause:</a:t>
            </a:r>
            <a:endParaRPr lang="en-US" altLang="zh-CN"/>
          </a:p>
          <a:p>
            <a:r>
              <a:rPr lang="en-US" altLang="zh-CN"/>
              <a:t>          duration: 1m</a:t>
            </a:r>
            <a:endParaRPr lang="en-US" altLang="zh-CN"/>
          </a:p>
          <a:p>
            <a:r>
              <a:rPr lang="en-US" altLang="zh-CN"/>
              <a:t>  template:</a:t>
            </a:r>
            <a:endParaRPr lang="en-US" altLang="zh-CN"/>
          </a:p>
          <a:p>
            <a:r>
              <a:rPr lang="en-US" altLang="zh-CN"/>
              <a:t>    metadata:</a:t>
            </a:r>
            <a:endParaRPr lang="en-US" altLang="zh-CN"/>
          </a:p>
          <a:p>
            <a:r>
              <a:rPr lang="en-US" altLang="zh-CN"/>
              <a:t>      labels:</a:t>
            </a:r>
            <a:endParaRPr lang="en-US" altLang="zh-CN"/>
          </a:p>
          <a:p>
            <a:r>
              <a:rPr lang="en-US" altLang="zh-CN"/>
              <a:t>        app: canary-demo</a:t>
            </a:r>
            <a:endParaRPr lang="en-US" altLang="zh-CN"/>
          </a:p>
          <a:p>
            <a:r>
              <a:rPr lang="en-US" altLang="zh-CN"/>
              <a:t>    spec:</a:t>
            </a:r>
            <a:endParaRPr lang="en-US" altLang="zh-CN"/>
          </a:p>
          <a:p>
            <a:r>
              <a:rPr lang="en-US" altLang="zh-CN"/>
              <a:t>      containers:</a:t>
            </a:r>
            <a:endParaRPr lang="en-US" altLang="zh-CN"/>
          </a:p>
          <a:p>
            <a:r>
              <a:rPr lang="en-US" altLang="zh-CN"/>
              <a:t>      - image: argoproj/rollouts-demo:blue</a:t>
            </a:r>
            <a:endParaRPr lang="en-US" altLang="zh-CN"/>
          </a:p>
          <a:p>
            <a:r>
              <a:rPr lang="en-US" altLang="zh-CN"/>
              <a:t>        imagePullPolicy: Always</a:t>
            </a:r>
            <a:endParaRPr lang="en-US" altLang="zh-CN"/>
          </a:p>
          <a:p>
            <a:r>
              <a:rPr lang="en-US" altLang="zh-CN"/>
              <a:t>        name: canary-demo</a:t>
            </a:r>
            <a:endParaRPr lang="en-US" altLang="zh-CN"/>
          </a:p>
          <a:p>
            <a:r>
              <a:rPr lang="en-US" altLang="zh-CN"/>
              <a:t>        ports:</a:t>
            </a:r>
            <a:endParaRPr lang="en-US" altLang="zh-CN"/>
          </a:p>
          <a:p>
            <a:r>
              <a:rPr lang="en-US" altLang="zh-CN"/>
              <a:t>        - containerPort: 8080</a:t>
            </a:r>
            <a:endParaRPr lang="en-US" altLang="zh-CN"/>
          </a:p>
          <a:p>
            <a:r>
              <a:rPr lang="en-US" altLang="zh-CN"/>
              <a:t>          name: http</a:t>
            </a:r>
            <a:endParaRPr lang="en-US" altLang="zh-CN"/>
          </a:p>
          <a:p>
            <a:r>
              <a:rPr lang="en-US" altLang="zh-CN"/>
              <a:t>          protocol: TCP</a:t>
            </a:r>
            <a:endParaRPr lang="en-US" altLang="zh-CN"/>
          </a:p>
          <a:p>
            <a:r>
              <a:rPr lang="en-US" altLang="zh-CN"/>
              <a:t>        resources:</a:t>
            </a:r>
            <a:endParaRPr lang="en-US" altLang="zh-CN"/>
          </a:p>
          <a:p>
            <a:r>
              <a:rPr lang="en-US" altLang="zh-CN"/>
              <a:t>          requests:</a:t>
            </a:r>
            <a:endParaRPr lang="en-US" altLang="zh-CN"/>
          </a:p>
          <a:p>
            <a:r>
              <a:rPr lang="en-US" altLang="zh-CN"/>
              <a:t>            cpu: 5m</a:t>
            </a:r>
            <a:endParaRPr lang="en-US" altLang="zh-CN"/>
          </a:p>
          <a:p>
            <a:r>
              <a:rPr lang="en-US" altLang="zh-CN"/>
              <a:t>            memory: 32Mi</a:t>
            </a:r>
            <a:endParaRPr lang="en-US" altLang="zh-CN"/>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normAutofit fontScale="30000"/>
          </a:bodyPr>
          <a:p>
            <a:r>
              <a:rPr lang="en-US" altLang="zh-CN"/>
              <a:t>apiVersion: argoproj.io/v1alpha1</a:t>
            </a:r>
            <a:endParaRPr lang="en-US" altLang="zh-CN"/>
          </a:p>
          <a:p>
            <a:r>
              <a:rPr lang="en-US" altLang="zh-CN"/>
              <a:t>kind: AnalysisTemplate</a:t>
            </a:r>
            <a:endParaRPr lang="en-US" altLang="zh-CN"/>
          </a:p>
          <a:p>
            <a:r>
              <a:rPr lang="en-US" altLang="zh-CN"/>
              <a:t>metadata:</a:t>
            </a:r>
            <a:endParaRPr lang="en-US" altLang="zh-CN"/>
          </a:p>
          <a:p>
            <a:r>
              <a:rPr lang="en-US" altLang="zh-CN"/>
              <a:t>  name: success-rate</a:t>
            </a:r>
            <a:endParaRPr lang="en-US" altLang="zh-CN"/>
          </a:p>
          <a:p>
            <a:r>
              <a:rPr lang="en-US" altLang="zh-CN"/>
              <a:t>spec:</a:t>
            </a:r>
            <a:endParaRPr lang="en-US" altLang="zh-CN"/>
          </a:p>
          <a:p>
            <a:r>
              <a:rPr lang="en-US" altLang="zh-CN"/>
              <a:t>  args:</a:t>
            </a:r>
            <a:endParaRPr lang="en-US" altLang="zh-CN"/>
          </a:p>
          <a:p>
            <a:r>
              <a:rPr lang="en-US" altLang="zh-CN"/>
              <a:t>  - name: ingress</a:t>
            </a:r>
            <a:endParaRPr lang="en-US" altLang="zh-CN"/>
          </a:p>
          <a:p>
            <a:r>
              <a:rPr lang="en-US" altLang="zh-CN"/>
              <a:t>  metrics:</a:t>
            </a:r>
            <a:endParaRPr lang="en-US" altLang="zh-CN"/>
          </a:p>
          <a:p>
            <a:r>
              <a:rPr lang="en-US" altLang="zh-CN"/>
              <a:t>  - name: success-rate</a:t>
            </a:r>
            <a:endParaRPr lang="en-US" altLang="zh-CN"/>
          </a:p>
          <a:p>
            <a:r>
              <a:rPr lang="en-US" altLang="zh-CN"/>
              <a:t>    interval: 10s</a:t>
            </a:r>
            <a:endParaRPr lang="en-US" altLang="zh-CN"/>
          </a:p>
          <a:p>
            <a:r>
              <a:rPr lang="en-US" altLang="zh-CN"/>
              <a:t>    failureLimit: 3</a:t>
            </a:r>
            <a:endParaRPr lang="en-US" altLang="zh-CN"/>
          </a:p>
          <a:p>
            <a:r>
              <a:rPr lang="en-US" altLang="zh-CN"/>
              <a:t>    successCondition: result[0] &gt;= 0.90</a:t>
            </a:r>
            <a:endParaRPr lang="en-US" altLang="zh-CN"/>
          </a:p>
          <a:p>
            <a:r>
              <a:rPr lang="en-US" altLang="zh-CN"/>
              <a:t>    provider:</a:t>
            </a:r>
            <a:endParaRPr lang="en-US" altLang="zh-CN"/>
          </a:p>
          <a:p>
            <a:r>
              <a:rPr lang="en-US" altLang="zh-CN"/>
              <a:t>      prometheus:</a:t>
            </a:r>
            <a:endParaRPr lang="en-US" altLang="zh-CN"/>
          </a:p>
          <a:p>
            <a:r>
              <a:rPr lang="en-US" altLang="zh-CN"/>
              <a:t>        address: http://prometheus-kube-prometheus-prometheus.prometheus:9090</a:t>
            </a:r>
            <a:endParaRPr lang="en-US" altLang="zh-CN"/>
          </a:p>
          <a:p>
            <a:r>
              <a:rPr lang="en-US" altLang="zh-CN"/>
              <a:t>        query: &gt;+</a:t>
            </a:r>
            <a:endParaRPr lang="en-US" altLang="zh-CN"/>
          </a:p>
          <a:p>
            <a:r>
              <a:rPr lang="en-US" altLang="zh-CN"/>
              <a:t>          sum(</a:t>
            </a:r>
            <a:endParaRPr lang="en-US" altLang="zh-CN"/>
          </a:p>
          <a:p>
            <a:r>
              <a:rPr lang="en-US" altLang="zh-CN"/>
              <a:t>            rate(nginx_ingress_controller_requests{ingress="{{args.ingress}}",status!~"[4-5].*"}[60s]))</a:t>
            </a:r>
            <a:endParaRPr lang="en-US" altLang="zh-CN"/>
          </a:p>
          <a:p>
            <a:r>
              <a:rPr lang="en-US" altLang="zh-CN"/>
              <a:t>            /</a:t>
            </a:r>
            <a:endParaRPr lang="en-US" altLang="zh-CN"/>
          </a:p>
          <a:p>
            <a:r>
              <a:rPr lang="en-US" altLang="zh-CN"/>
              <a:t>            sum(rate(nginx_ingress_controller_requests{ingress="{{args.ingress}}"}[60s])</a:t>
            </a:r>
            <a:endParaRPr lang="en-US" altLang="zh-CN"/>
          </a:p>
          <a:p>
            <a:r>
              <a:rPr lang="en-US" altLang="zh-CN"/>
              <a:t>          )</a:t>
            </a:r>
            <a:endParaRPr lang="en-US" altLang="zh-CN"/>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 </a:t>
            </a:r>
            <a:r>
              <a:rPr lang="zh-CN" altLang="en-US"/>
              <a:t>钩子</a:t>
            </a:r>
            <a:endParaRPr lang="zh-CN" altLang="en-US"/>
          </a:p>
        </p:txBody>
      </p:sp>
      <p:pic>
        <p:nvPicPr>
          <p:cNvPr id="4" name="内容占位符 3"/>
          <p:cNvPicPr>
            <a:picLocks noChangeAspect="1"/>
          </p:cNvPicPr>
          <p:nvPr>
            <p:ph idx="1"/>
          </p:nvPr>
        </p:nvPicPr>
        <p:blipFill>
          <a:blip r:embed="rId1"/>
          <a:stretch>
            <a:fillRect/>
          </a:stretch>
        </p:blipFill>
        <p:spPr>
          <a:xfrm>
            <a:off x="227330" y="2358390"/>
            <a:ext cx="5558155" cy="1848485"/>
          </a:xfrm>
          <a:prstGeom prst="rect">
            <a:avLst/>
          </a:prstGeom>
        </p:spPr>
      </p:pic>
      <p:sp>
        <p:nvSpPr>
          <p:cNvPr id="6" name="文本框 5"/>
          <p:cNvSpPr txBox="1"/>
          <p:nvPr/>
        </p:nvSpPr>
        <p:spPr>
          <a:xfrm>
            <a:off x="5716270" y="426720"/>
            <a:ext cx="8980805" cy="7505065"/>
          </a:xfrm>
          <a:prstGeom prst="rect">
            <a:avLst/>
          </a:prstGeom>
          <a:noFill/>
        </p:spPr>
        <p:txBody>
          <a:bodyPr wrap="square" rtlCol="0">
            <a:noAutofit/>
          </a:bodyPr>
          <a:p>
            <a:r>
              <a:rPr lang="en-US" altLang="zh-CN" sz="1400"/>
              <a:t>apiVersion: batch/v1</a:t>
            </a:r>
            <a:endParaRPr lang="en-US" altLang="zh-CN" sz="1400"/>
          </a:p>
          <a:p>
            <a:r>
              <a:rPr lang="en-US" altLang="zh-CN" sz="1400"/>
              <a:t>kind: Job</a:t>
            </a:r>
            <a:endParaRPr lang="en-US" altLang="zh-CN" sz="1400"/>
          </a:p>
          <a:p>
            <a:r>
              <a:rPr lang="en-US" altLang="zh-CN" sz="1400"/>
              <a:t>metadata:</a:t>
            </a:r>
            <a:endParaRPr lang="en-US" altLang="zh-CN" sz="1400"/>
          </a:p>
          <a:p>
            <a:r>
              <a:rPr lang="en-US" altLang="zh-CN" sz="1400"/>
              <a:t>  name: app-wxwork</a:t>
            </a:r>
            <a:endParaRPr lang="en-US" altLang="zh-CN" sz="1400"/>
          </a:p>
          <a:p>
            <a:r>
              <a:rPr lang="en-US" altLang="zh-CN" sz="1400"/>
              <a:t>  annotations:</a:t>
            </a:r>
            <a:endParaRPr lang="en-US" altLang="zh-CN" sz="1400"/>
          </a:p>
          <a:p>
            <a:r>
              <a:rPr lang="en-US" altLang="zh-CN" sz="1400"/>
              <a:t>    argocd.argoproj.io/hook: PostSync</a:t>
            </a:r>
            <a:endParaRPr lang="en-US" altLang="zh-CN" sz="1400"/>
          </a:p>
          <a:p>
            <a:r>
              <a:rPr lang="en-US" altLang="zh-CN" sz="1400"/>
              <a:t>    argocd.argoproj.io/hook-delete-policy: HookSucceeded</a:t>
            </a:r>
            <a:endParaRPr lang="en-US" altLang="zh-CN" sz="1400"/>
          </a:p>
          <a:p>
            <a:r>
              <a:rPr lang="en-US" altLang="zh-CN" sz="1400"/>
              <a:t>spec:</a:t>
            </a:r>
            <a:endParaRPr lang="en-US" altLang="zh-CN" sz="1400"/>
          </a:p>
          <a:p>
            <a:r>
              <a:rPr lang="en-US" altLang="zh-CN" sz="1400"/>
              <a:t>  template:</a:t>
            </a:r>
            <a:endParaRPr lang="en-US" altLang="zh-CN" sz="1400"/>
          </a:p>
          <a:p>
            <a:r>
              <a:rPr lang="en-US" altLang="zh-CN" sz="1400"/>
              <a:t>    spec:</a:t>
            </a:r>
            <a:endParaRPr lang="en-US" altLang="zh-CN" sz="1400"/>
          </a:p>
          <a:p>
            <a:r>
              <a:rPr lang="en-US" altLang="zh-CN" sz="1400"/>
              <a:t>      containers:</a:t>
            </a:r>
            <a:endParaRPr lang="en-US" altLang="zh-CN" sz="1400"/>
          </a:p>
          <a:p>
            <a:r>
              <a:rPr lang="en-US" altLang="zh-CN" sz="1400"/>
              <a:t>      - name: wxwork-notification</a:t>
            </a:r>
            <a:endParaRPr lang="en-US" altLang="zh-CN" sz="1400"/>
          </a:p>
          <a:p>
            <a:r>
              <a:rPr lang="en-US" altLang="zh-CN" sz="1400"/>
              <a:t>        image: curlimages/curl</a:t>
            </a:r>
            <a:endParaRPr lang="en-US" altLang="zh-CN" sz="1400"/>
          </a:p>
          <a:p>
            <a:r>
              <a:rPr lang="en-US" altLang="zh-CN" sz="1400"/>
              <a:t>                command:</a:t>
            </a:r>
            <a:endParaRPr lang="en-US" altLang="zh-CN" sz="1400"/>
          </a:p>
          <a:p>
            <a:r>
              <a:rPr lang="en-US" altLang="zh-CN" sz="1400"/>
              <a:t>          - "curl"</a:t>
            </a:r>
            <a:endParaRPr lang="en-US" altLang="zh-CN" sz="1400"/>
          </a:p>
          <a:p>
            <a:r>
              <a:rPr lang="en-US" altLang="zh-CN" sz="1400"/>
              <a:t>          - "--request"</a:t>
            </a:r>
            <a:endParaRPr lang="en-US" altLang="zh-CN" sz="1400"/>
          </a:p>
          <a:p>
            <a:r>
              <a:rPr lang="en-US" altLang="zh-CN" sz="1400"/>
              <a:t>          - "POST"</a:t>
            </a:r>
            <a:endParaRPr lang="en-US" altLang="zh-CN" sz="1400"/>
          </a:p>
          <a:p>
            <a:r>
              <a:rPr lang="en-US" altLang="zh-CN" sz="1400"/>
              <a:t>          - "https://qyapi.weixin.qq.com/cgi-bin/webhook/send?key=b291a492-62be-406a-9b65-13cd2061045b"</a:t>
            </a:r>
            <a:endParaRPr lang="en-US" altLang="zh-CN" sz="1400"/>
          </a:p>
          <a:p>
            <a:r>
              <a:rPr lang="en-US" altLang="zh-CN" sz="1400"/>
              <a:t>          - "--header"</a:t>
            </a:r>
            <a:endParaRPr lang="en-US" altLang="zh-CN" sz="1400"/>
          </a:p>
          <a:p>
            <a:r>
              <a:rPr lang="en-US" altLang="zh-CN" sz="1400"/>
              <a:t>          - "'Content-Type: application/json'"</a:t>
            </a:r>
            <a:endParaRPr lang="en-US" altLang="zh-CN" sz="1400"/>
          </a:p>
          <a:p>
            <a:r>
              <a:rPr lang="en-US" altLang="zh-CN" sz="1400"/>
              <a:t>          - "--data-raw"</a:t>
            </a:r>
            <a:endParaRPr lang="en-US" altLang="zh-CN" sz="1400"/>
          </a:p>
          <a:p>
            <a:r>
              <a:rPr lang="en-US" altLang="zh-CN" sz="1400"/>
              <a:t>          - "{\"msgtype\": \"text\",\"text\": {\"content\": \"hello world\"}}"</a:t>
            </a:r>
            <a:endParaRPr lang="en-US" altLang="zh-CN" sz="1400"/>
          </a:p>
          <a:p>
            <a:r>
              <a:rPr lang="en-US" altLang="zh-CN" sz="1400"/>
              <a:t>      restartPolicy: Never</a:t>
            </a:r>
            <a:endParaRPr lang="en-US" altLang="zh-CN" sz="1400"/>
          </a:p>
          <a:p>
            <a:r>
              <a:rPr lang="en-US" altLang="zh-CN" sz="1400"/>
              <a:t>  backoffLimit: 1</a:t>
            </a:r>
            <a:endParaRPr lang="en-US" altLang="zh-CN" sz="1400"/>
          </a:p>
          <a:p>
            <a:endParaRPr lang="en-US" altLang="zh-CN" sz="1400"/>
          </a:p>
        </p:txBody>
      </p:sp>
      <p:sp>
        <p:nvSpPr>
          <p:cNvPr id="3" name="文本框 2"/>
          <p:cNvSpPr txBox="1"/>
          <p:nvPr/>
        </p:nvSpPr>
        <p:spPr>
          <a:xfrm>
            <a:off x="2874010" y="4954905"/>
            <a:ext cx="4064000" cy="368300"/>
          </a:xfrm>
          <a:prstGeom prst="rect">
            <a:avLst/>
          </a:prstGeom>
          <a:noFill/>
        </p:spPr>
        <p:txBody>
          <a:bodyPr wrap="square" rtlCol="0">
            <a:spAutoFit/>
          </a:bodyPr>
          <a:p>
            <a:endParaRPr lang="zh-CN" alt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a:t>
            </a:r>
            <a:r>
              <a:rPr lang="en-US" altLang="zh-CN"/>
              <a:t> GitOps</a:t>
            </a:r>
            <a:r>
              <a:rPr lang="zh-CN" altLang="en-US"/>
              <a:t>？</a:t>
            </a:r>
            <a:endParaRPr lang="zh-CN" altLang="en-US"/>
          </a:p>
        </p:txBody>
      </p:sp>
      <p:sp>
        <p:nvSpPr>
          <p:cNvPr id="3" name="内容占位符 2"/>
          <p:cNvSpPr>
            <a:spLocks noGrp="1"/>
          </p:cNvSpPr>
          <p:nvPr>
            <p:ph idx="1"/>
          </p:nvPr>
        </p:nvSpPr>
        <p:spPr/>
        <p:txBody>
          <a:bodyPr/>
          <a:p>
            <a:r>
              <a:rPr lang="en-US" altLang="zh-CN"/>
              <a:t>GitOps </a:t>
            </a:r>
            <a:r>
              <a:rPr lang="zh-CN" altLang="en-US"/>
              <a:t>在</a:t>
            </a:r>
            <a:r>
              <a:rPr lang="en-US" altLang="zh-CN"/>
              <a:t> 2017 </a:t>
            </a:r>
            <a:r>
              <a:rPr lang="zh-CN" altLang="en-US"/>
              <a:t>年被提出作为</a:t>
            </a:r>
            <a:r>
              <a:rPr lang="en-US" altLang="zh-CN"/>
              <a:t> Kubernetes </a:t>
            </a:r>
            <a:r>
              <a:rPr lang="zh-CN" altLang="en-US"/>
              <a:t>集群管理和应用交付的一种方式，利用</a:t>
            </a:r>
            <a:r>
              <a:rPr lang="en-US" altLang="zh-CN"/>
              <a:t> Git </a:t>
            </a:r>
            <a:r>
              <a:rPr lang="zh-CN" altLang="en-US"/>
              <a:t>作为声明性基础设施和应用程序的单一真实源（</a:t>
            </a:r>
            <a:r>
              <a:rPr lang="en-US" altLang="zh-CN"/>
              <a:t>single source of truth</a:t>
            </a:r>
            <a:r>
              <a:rPr lang="zh-CN" altLang="en-US"/>
              <a:t>）。在</a:t>
            </a:r>
            <a:r>
              <a:rPr lang="en-US" altLang="zh-CN"/>
              <a:t> GitOps </a:t>
            </a:r>
            <a:r>
              <a:rPr lang="zh-CN" altLang="en-US"/>
              <a:t>中，集群中运行的软件代理可以在运行状态和</a:t>
            </a:r>
            <a:r>
              <a:rPr lang="en-US" altLang="zh-CN"/>
              <a:t> Git </a:t>
            </a:r>
            <a:r>
              <a:rPr lang="zh-CN" altLang="en-US"/>
              <a:t>发生任何差异时发出告警，</a:t>
            </a:r>
            <a:r>
              <a:rPr lang="en-US" altLang="zh-CN"/>
              <a:t>Kubernetes </a:t>
            </a:r>
            <a:r>
              <a:rPr lang="zh-CN" altLang="en-US"/>
              <a:t>协调器会根据情况自动更新或回滚集群。</a:t>
            </a:r>
            <a:r>
              <a:rPr lang="en-US" altLang="zh-CN"/>
              <a:t>Git </a:t>
            </a:r>
            <a:r>
              <a:rPr lang="zh-CN" altLang="en-US"/>
              <a:t>作为交付流水线的中心，开发人员可以使用熟悉的工具发出</a:t>
            </a:r>
            <a:r>
              <a:rPr lang="en-US" altLang="zh-CN"/>
              <a:t> pull request</a:t>
            </a:r>
            <a:r>
              <a:rPr lang="zh-CN" altLang="en-US"/>
              <a:t>，从而加速和简化</a:t>
            </a:r>
            <a:r>
              <a:rPr lang="en-US" altLang="zh-CN"/>
              <a:t> Kubernetes </a:t>
            </a:r>
            <a:r>
              <a:rPr lang="zh-CN" altLang="en-US"/>
              <a:t>的应用部署和操作任务。</a:t>
            </a:r>
            <a:endParaRPr lang="zh-CN" altLang="en-US"/>
          </a:p>
          <a:p>
            <a:r>
              <a:rPr lang="en-US" altLang="zh-CN">
                <a:sym typeface="+mn-ea"/>
              </a:rPr>
              <a:t>GitOps </a:t>
            </a:r>
            <a:r>
              <a:rPr lang="zh-CN" altLang="en-US">
                <a:sym typeface="+mn-ea"/>
              </a:rPr>
              <a:t>是一种基于版本控制系统（如</a:t>
            </a:r>
            <a:r>
              <a:rPr lang="en-US" altLang="zh-CN">
                <a:sym typeface="+mn-ea"/>
              </a:rPr>
              <a:t> Git</a:t>
            </a:r>
            <a:r>
              <a:rPr lang="zh-CN" altLang="en-US">
                <a:sym typeface="+mn-ea"/>
              </a:rPr>
              <a:t>）的运维实践，将</a:t>
            </a:r>
            <a:r>
              <a:rPr lang="en-US" altLang="zh-CN">
                <a:sym typeface="+mn-ea"/>
              </a:rPr>
              <a:t> Git </a:t>
            </a:r>
            <a:r>
              <a:rPr lang="zh-CN" altLang="en-US">
                <a:sym typeface="+mn-ea"/>
              </a:rPr>
              <a:t>作为基础设施和应用程序的唯一事实来源。通过声明式配置，系统自动同步</a:t>
            </a:r>
            <a:r>
              <a:rPr lang="en-US" altLang="zh-CN">
                <a:sym typeface="+mn-ea"/>
              </a:rPr>
              <a:t> Git </a:t>
            </a:r>
            <a:r>
              <a:rPr lang="zh-CN" altLang="en-US">
                <a:sym typeface="+mn-ea"/>
              </a:rPr>
              <a:t>仓库中的期望状态到实际运行环境，实现持续交付和自动化运维。其核心思想是</a:t>
            </a:r>
            <a:r>
              <a:rPr lang="en-US" altLang="zh-CN">
                <a:sym typeface="+mn-ea"/>
              </a:rPr>
              <a:t>“</a:t>
            </a:r>
            <a:r>
              <a:rPr lang="zh-CN" altLang="en-US">
                <a:sym typeface="+mn-ea"/>
              </a:rPr>
              <a:t>一切皆代码</a:t>
            </a:r>
            <a:r>
              <a:rPr lang="en-US" altLang="zh-CN">
                <a:sym typeface="+mn-ea"/>
              </a:rPr>
              <a:t>”</a:t>
            </a:r>
            <a:r>
              <a:rPr lang="zh-CN" altLang="en-US">
                <a:sym typeface="+mn-ea"/>
              </a:rPr>
              <a:t>，包括应用代码、配置、策略及环境定义</a:t>
            </a:r>
            <a:endParaRPr lang="zh-CN" altLang="en-US">
              <a:sym typeface="+mn-ea"/>
            </a:endParaRPr>
          </a:p>
          <a:p>
            <a:r>
              <a:rPr lang="en-US" altLang="zh-CN">
                <a:sym typeface="+mn-ea"/>
              </a:rPr>
              <a:t>GitOps = IaC + Git + CI/CD</a:t>
            </a:r>
            <a:endParaRPr lang="en-US" altLang="zh-CN"/>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GitOps </a:t>
            </a:r>
            <a:r>
              <a:rPr lang="zh-CN" altLang="en-US"/>
              <a:t>原理</a:t>
            </a:r>
            <a:endParaRPr lang="zh-CN" altLang="en-US"/>
          </a:p>
        </p:txBody>
      </p:sp>
      <p:sp>
        <p:nvSpPr>
          <p:cNvPr id="3" name="内容占位符 2"/>
          <p:cNvSpPr>
            <a:spLocks noGrp="1"/>
          </p:cNvSpPr>
          <p:nvPr>
            <p:ph idx="1"/>
          </p:nvPr>
        </p:nvSpPr>
        <p:spPr/>
        <p:txBody>
          <a:bodyPr>
            <a:normAutofit fontScale="60000"/>
          </a:bodyPr>
          <a:p>
            <a:pPr marL="0" indent="0">
              <a:buNone/>
            </a:pPr>
            <a:r>
              <a:rPr lang="en-US" altLang="zh-CN"/>
              <a:t>#1. </a:t>
            </a:r>
            <a:r>
              <a:rPr lang="zh-CN" altLang="en-US"/>
              <a:t>整个系统以声明的方式描述。</a:t>
            </a:r>
            <a:endParaRPr lang="zh-CN" altLang="en-US"/>
          </a:p>
          <a:p>
            <a:pPr marL="0" indent="0">
              <a:buNone/>
            </a:pPr>
            <a:r>
              <a:rPr lang="zh-CN" altLang="en-US"/>
              <a:t>有了</a:t>
            </a:r>
            <a:r>
              <a:rPr lang="en-US" altLang="zh-CN"/>
              <a:t> Gitops, Kubernetes </a:t>
            </a:r>
            <a:r>
              <a:rPr lang="zh-CN" altLang="en-US"/>
              <a:t>只是许多现代云原生工具中的一种，这些工具都是</a:t>
            </a:r>
            <a:r>
              <a:rPr lang="en-US" altLang="zh-CN"/>
              <a:t>“</a:t>
            </a:r>
            <a:r>
              <a:rPr lang="zh-CN" altLang="en-US"/>
              <a:t>声明式的</a:t>
            </a:r>
            <a:r>
              <a:rPr lang="en-US" altLang="zh-CN"/>
              <a:t>”</a:t>
            </a:r>
            <a:r>
              <a:rPr lang="zh-CN" altLang="en-US"/>
              <a:t>，可以被视为代码。声明式意味着配置是由一组事实而不是一组指令来保证的。在</a:t>
            </a:r>
            <a:r>
              <a:rPr lang="en-US" altLang="zh-CN"/>
              <a:t> Git </a:t>
            </a:r>
            <a:r>
              <a:rPr lang="zh-CN" altLang="en-US"/>
              <a:t>中对应用程序的声明进行版本化后，就有了唯一的真实来源，应用程序可以在</a:t>
            </a:r>
            <a:r>
              <a:rPr lang="en-US" altLang="zh-CN"/>
              <a:t> Kubernetes </a:t>
            </a:r>
            <a:r>
              <a:rPr lang="zh-CN" altLang="en-US"/>
              <a:t>上轻松部署和回滚。更重要的是，当发生问题时，集群基础设施也可以可靠的快速复制。</a:t>
            </a:r>
            <a:endParaRPr lang="zh-CN" altLang="en-US"/>
          </a:p>
          <a:p>
            <a:pPr marL="0" indent="0">
              <a:buNone/>
            </a:pPr>
            <a:r>
              <a:rPr lang="en-US" altLang="zh-CN"/>
              <a:t>#2. </a:t>
            </a:r>
            <a:r>
              <a:rPr lang="zh-CN" altLang="en-US"/>
              <a:t>在</a:t>
            </a:r>
            <a:r>
              <a:rPr lang="en-US" altLang="zh-CN"/>
              <a:t> Git </a:t>
            </a:r>
            <a:r>
              <a:rPr lang="zh-CN" altLang="en-US"/>
              <a:t>中对系统状态进行版本控制。</a:t>
            </a:r>
            <a:endParaRPr lang="zh-CN" altLang="en-US"/>
          </a:p>
          <a:p>
            <a:pPr marL="0" indent="0">
              <a:buNone/>
            </a:pPr>
            <a:r>
              <a:rPr lang="zh-CN" altLang="en-US"/>
              <a:t>通过将系统声明存储在版本控制系统中，并作为规范的真实来源，就有了唯一的地方派生和驱动所有东西。这种方式淡化了回滚，可以使用</a:t>
            </a:r>
            <a:r>
              <a:rPr lang="en-US" altLang="zh-CN"/>
              <a:t>“Git revert”</a:t>
            </a:r>
            <a:r>
              <a:rPr lang="zh-CN" altLang="en-US"/>
              <a:t>返回到之前的应用状态。基于</a:t>
            </a:r>
            <a:r>
              <a:rPr lang="en-US" altLang="zh-CN"/>
              <a:t> Git </a:t>
            </a:r>
            <a:r>
              <a:rPr lang="zh-CN" altLang="en-US"/>
              <a:t>出色的安全保证，还可以使用</a:t>
            </a:r>
            <a:r>
              <a:rPr lang="en-US" altLang="zh-CN"/>
              <a:t> SSH </a:t>
            </a:r>
            <a:r>
              <a:rPr lang="zh-CN" altLang="en-US"/>
              <a:t>密钥对提交进行签名，以加强对代码作者和出处的安全验证。</a:t>
            </a:r>
            <a:endParaRPr lang="zh-CN" altLang="en-US"/>
          </a:p>
          <a:p>
            <a:pPr marL="0" indent="0">
              <a:buNone/>
            </a:pPr>
            <a:r>
              <a:rPr lang="en-US" altLang="zh-CN"/>
              <a:t>#3. </a:t>
            </a:r>
            <a:r>
              <a:rPr lang="zh-CN" altLang="en-US"/>
              <a:t>可自动将已批准的变更应用于系统。</a:t>
            </a:r>
            <a:endParaRPr lang="zh-CN" altLang="en-US"/>
          </a:p>
          <a:p>
            <a:pPr marL="0" indent="0">
              <a:buNone/>
            </a:pPr>
            <a:r>
              <a:rPr lang="zh-CN" altLang="en-US"/>
              <a:t>将声明的状态保存在</a:t>
            </a:r>
            <a:r>
              <a:rPr lang="en-US" altLang="zh-CN"/>
              <a:t> Git </a:t>
            </a:r>
            <a:r>
              <a:rPr lang="zh-CN" altLang="en-US"/>
              <a:t>之后，下一步是允许在系统中自动应用状态的任何变更。重要的是，不需要认证就可以对系统进行更改。在</a:t>
            </a:r>
            <a:r>
              <a:rPr lang="en-US" altLang="zh-CN"/>
              <a:t> GitOps </a:t>
            </a:r>
            <a:r>
              <a:rPr lang="zh-CN" altLang="en-US"/>
              <a:t>中，环境是隔离的，状态定义位于环境之外，从而区分要做什么和要怎么做。</a:t>
            </a:r>
            <a:endParaRPr lang="zh-CN" altLang="en-US"/>
          </a:p>
          <a:p>
            <a:pPr marL="0" indent="0">
              <a:buNone/>
            </a:pPr>
            <a:r>
              <a:rPr lang="en-US" altLang="zh-CN"/>
              <a:t>#4. </a:t>
            </a:r>
            <a:r>
              <a:rPr lang="zh-CN" altLang="en-US"/>
              <a:t>软件代理确保正确性并在状态不一致时发出告警。</a:t>
            </a:r>
            <a:endParaRPr lang="zh-CN" altLang="en-US"/>
          </a:p>
          <a:p>
            <a:pPr marL="0" indent="0">
              <a:buNone/>
            </a:pPr>
            <a:r>
              <a:rPr lang="zh-CN" altLang="en-US"/>
              <a:t>一旦系统状态被声明并处于版本控制之下，当实际情况与期望不匹配时，软件代理就会发出通知。使用代理还可以确保整个系统能够自我修复。关于自我修复，指的不仅仅是节点或</a:t>
            </a:r>
            <a:r>
              <a:rPr lang="en-US" altLang="zh-CN"/>
              <a:t> pod </a:t>
            </a:r>
            <a:r>
              <a:rPr lang="zh-CN" altLang="en-US"/>
              <a:t>失效（这些由</a:t>
            </a:r>
            <a:r>
              <a:rPr lang="en-US" altLang="zh-CN"/>
              <a:t> kubernetes </a:t>
            </a:r>
            <a:r>
              <a:rPr lang="zh-CN" altLang="en-US"/>
              <a:t>处理），而是具有更广泛的意义，比如在人为错误等。在这种情况下，软件代理充当了操作的反馈和控制循环。</a:t>
            </a: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GitOps </a:t>
            </a:r>
            <a:r>
              <a:rPr lang="zh-CN" altLang="en-US"/>
              <a:t>的主要好处</a:t>
            </a:r>
            <a:endParaRPr lang="zh-CN" altLang="en-US"/>
          </a:p>
        </p:txBody>
      </p:sp>
      <p:sp>
        <p:nvSpPr>
          <p:cNvPr id="3" name="内容占位符 2"/>
          <p:cNvSpPr>
            <a:spLocks noGrp="1"/>
          </p:cNvSpPr>
          <p:nvPr>
            <p:ph idx="1"/>
          </p:nvPr>
        </p:nvSpPr>
        <p:spPr/>
        <p:txBody>
          <a:bodyPr>
            <a:normAutofit fontScale="80000"/>
          </a:bodyPr>
          <a:p>
            <a:r>
              <a:rPr lang="zh-CN" altLang="en-US"/>
              <a:t>应用</a:t>
            </a:r>
            <a:r>
              <a:rPr lang="en-US" altLang="zh-CN"/>
              <a:t> GitOps </a:t>
            </a:r>
            <a:r>
              <a:rPr lang="zh-CN" altLang="en-US"/>
              <a:t>最佳实践有很多好处</a:t>
            </a:r>
            <a:r>
              <a:rPr lang="en-US" altLang="zh-CN"/>
              <a:t>:</a:t>
            </a:r>
            <a:endParaRPr lang="en-US" altLang="zh-CN"/>
          </a:p>
          <a:p>
            <a:r>
              <a:rPr lang="en-US" altLang="zh-CN"/>
              <a:t>1. </a:t>
            </a:r>
            <a:r>
              <a:rPr lang="zh-CN" altLang="en-US"/>
              <a:t>提高生产力</a:t>
            </a:r>
            <a:r>
              <a:rPr lang="en-US" altLang="zh-CN"/>
              <a:t> </a:t>
            </a:r>
            <a:r>
              <a:rPr lang="zh-CN" altLang="en-US"/>
              <a:t>集成反馈控制回路的自动化持续部署加快了平均部署时间，帮助团队将每天可交付的变更提升</a:t>
            </a:r>
            <a:r>
              <a:rPr lang="en-US" altLang="zh-CN"/>
              <a:t> 30-100 </a:t>
            </a:r>
            <a:r>
              <a:rPr lang="zh-CN" altLang="en-US"/>
              <a:t>倍以上，提高总体开发产出</a:t>
            </a:r>
            <a:r>
              <a:rPr lang="en-US" altLang="zh-CN"/>
              <a:t> 2-3 </a:t>
            </a:r>
            <a:r>
              <a:rPr lang="zh-CN" altLang="en-US"/>
              <a:t>倍。</a:t>
            </a:r>
            <a:endParaRPr lang="zh-CN" altLang="en-US"/>
          </a:p>
          <a:p>
            <a:r>
              <a:rPr lang="en-US" altLang="zh-CN"/>
              <a:t>2. </a:t>
            </a:r>
            <a:r>
              <a:rPr lang="zh-CN" altLang="en-US"/>
              <a:t>增强研发体验</a:t>
            </a:r>
            <a:r>
              <a:rPr lang="en-US" altLang="zh-CN"/>
              <a:t> </a:t>
            </a:r>
            <a:r>
              <a:rPr lang="zh-CN" altLang="en-US"/>
              <a:t>推送代码而不是容器，开发人员可以使用</a:t>
            </a:r>
            <a:r>
              <a:rPr lang="en-US" altLang="zh-CN"/>
              <a:t> Git </a:t>
            </a:r>
            <a:r>
              <a:rPr lang="zh-CN" altLang="en-US"/>
              <a:t>等熟悉的工具更快管理</a:t>
            </a:r>
            <a:r>
              <a:rPr lang="en-US" altLang="zh-CN"/>
              <a:t> Kubernetes </a:t>
            </a:r>
            <a:r>
              <a:rPr lang="zh-CN" altLang="en-US"/>
              <a:t>的更新和特性，而无需了解</a:t>
            </a:r>
            <a:r>
              <a:rPr lang="en-US" altLang="zh-CN"/>
              <a:t> Kubernetes </a:t>
            </a:r>
            <a:r>
              <a:rPr lang="zh-CN" altLang="en-US"/>
              <a:t>的内部情况。新入职的开发人员可以在几天内</a:t>
            </a:r>
            <a:r>
              <a:rPr lang="en-US" altLang="zh-CN"/>
              <a:t>(</a:t>
            </a:r>
            <a:r>
              <a:rPr lang="zh-CN" altLang="en-US"/>
              <a:t>而不是几个月</a:t>
            </a:r>
            <a:r>
              <a:rPr lang="en-US" altLang="zh-CN"/>
              <a:t>)</a:t>
            </a:r>
            <a:r>
              <a:rPr lang="zh-CN" altLang="en-US"/>
              <a:t>迅速提升速度并提高生产率。</a:t>
            </a:r>
            <a:endParaRPr lang="zh-CN" altLang="en-US"/>
          </a:p>
          <a:p>
            <a:r>
              <a:rPr lang="en-US" altLang="zh-CN"/>
              <a:t>3. </a:t>
            </a:r>
            <a:r>
              <a:rPr lang="zh-CN" altLang="en-US"/>
              <a:t>增强稳定性</a:t>
            </a:r>
            <a:r>
              <a:rPr lang="en-US" altLang="zh-CN"/>
              <a:t> </a:t>
            </a:r>
            <a:r>
              <a:rPr lang="zh-CN" altLang="en-US"/>
              <a:t>当我们用</a:t>
            </a:r>
            <a:r>
              <a:rPr lang="en-US" altLang="zh-CN"/>
              <a:t> Git </a:t>
            </a:r>
            <a:r>
              <a:rPr lang="zh-CN" altLang="en-US"/>
              <a:t>工作流来管理集群时，会自动获得</a:t>
            </a:r>
            <a:r>
              <a:rPr lang="en-US" altLang="zh-CN"/>
              <a:t> Kubernetes </a:t>
            </a:r>
            <a:r>
              <a:rPr lang="zh-CN" altLang="en-US"/>
              <a:t>之外的所有集群变更的审计日志。对何人、在何时、对集群做了什么进行审计跟踪，可以遵从</a:t>
            </a:r>
            <a:r>
              <a:rPr lang="en-US" altLang="zh-CN"/>
              <a:t> SOC 2 </a:t>
            </a:r>
            <a:r>
              <a:rPr lang="zh-CN" altLang="en-US"/>
              <a:t>的要求并确保稳定性。</a:t>
            </a:r>
            <a:endParaRPr lang="zh-CN" altLang="en-US"/>
          </a:p>
          <a:p>
            <a:r>
              <a:rPr lang="en-US" altLang="zh-CN"/>
              <a:t>4. </a:t>
            </a:r>
            <a:r>
              <a:rPr lang="zh-CN" altLang="en-US"/>
              <a:t>更高的可靠性</a:t>
            </a:r>
            <a:r>
              <a:rPr lang="en-US" altLang="zh-CN"/>
              <a:t> </a:t>
            </a:r>
            <a:r>
              <a:rPr lang="zh-CN" altLang="en-US"/>
              <a:t>借助</a:t>
            </a:r>
            <a:r>
              <a:rPr lang="en-US" altLang="zh-CN"/>
              <a:t> Git </a:t>
            </a:r>
            <a:r>
              <a:rPr lang="zh-CN" altLang="en-US"/>
              <a:t>的恢复</a:t>
            </a:r>
            <a:r>
              <a:rPr lang="en-US" altLang="zh-CN"/>
              <a:t>/</a:t>
            </a:r>
            <a:r>
              <a:rPr lang="zh-CN" altLang="en-US"/>
              <a:t>回滚和</a:t>
            </a:r>
            <a:r>
              <a:rPr lang="en-US" altLang="zh-CN"/>
              <a:t> fork </a:t>
            </a:r>
            <a:r>
              <a:rPr lang="zh-CN" altLang="en-US"/>
              <a:t>功能，可以获得稳定和可重复的回滚。因为整个系统都在</a:t>
            </a:r>
            <a:r>
              <a:rPr lang="en-US" altLang="zh-CN"/>
              <a:t> Git </a:t>
            </a:r>
            <a:r>
              <a:rPr lang="zh-CN" altLang="en-US"/>
              <a:t>中描述，所以在崩溃后，也有唯一的真实来源来恢复，可以将恢复时间</a:t>
            </a:r>
            <a:r>
              <a:rPr lang="en-US" altLang="zh-CN"/>
              <a:t>(MTTR)</a:t>
            </a:r>
            <a:r>
              <a:rPr lang="zh-CN" altLang="en-US"/>
              <a:t>从几个小时减少到几分钟。</a:t>
            </a:r>
            <a:endParaRPr lang="zh-CN" altLang="en-US"/>
          </a:p>
          <a:p>
            <a:r>
              <a:rPr lang="en-US" altLang="zh-CN"/>
              <a:t>5. </a:t>
            </a:r>
            <a:r>
              <a:rPr lang="zh-CN" altLang="en-US"/>
              <a:t>一致性和标准化</a:t>
            </a:r>
            <a:r>
              <a:rPr lang="en-US" altLang="zh-CN"/>
              <a:t> </a:t>
            </a:r>
            <a:r>
              <a:rPr lang="zh-CN" altLang="en-US"/>
              <a:t>由于</a:t>
            </a:r>
            <a:r>
              <a:rPr lang="en-US" altLang="zh-CN"/>
              <a:t> GitOps </a:t>
            </a:r>
            <a:r>
              <a:rPr lang="zh-CN" altLang="en-US"/>
              <a:t>为基础设施、应用程序和</a:t>
            </a:r>
            <a:r>
              <a:rPr lang="en-US" altLang="zh-CN"/>
              <a:t> Kubernetes </a:t>
            </a:r>
            <a:r>
              <a:rPr lang="zh-CN" altLang="en-US"/>
              <a:t>附加组件的更改提供了统一的模型，因此可以在整个组织中拥有一致的端到端工作流。不仅持续集成和持续部署流水线都是由</a:t>
            </a:r>
            <a:r>
              <a:rPr lang="en-US" altLang="zh-CN"/>
              <a:t> pull request </a:t>
            </a:r>
            <a:r>
              <a:rPr lang="zh-CN" altLang="en-US"/>
              <a:t>驱动的，而且运维任务也完全可以通过</a:t>
            </a:r>
            <a:r>
              <a:rPr lang="en-US" altLang="zh-CN"/>
              <a:t> Git </a:t>
            </a:r>
            <a:r>
              <a:rPr lang="zh-CN" altLang="en-US"/>
              <a:t>反复触发。</a:t>
            </a:r>
            <a:endParaRPr lang="zh-CN" altLang="en-US"/>
          </a:p>
          <a:p>
            <a:r>
              <a:rPr lang="en-US" altLang="zh-CN"/>
              <a:t>6. </a:t>
            </a:r>
            <a:r>
              <a:rPr lang="zh-CN" altLang="en-US"/>
              <a:t>强大的安全保障</a:t>
            </a:r>
            <a:r>
              <a:rPr lang="en-US" altLang="zh-CN"/>
              <a:t> Git </a:t>
            </a:r>
            <a:r>
              <a:rPr lang="zh-CN" altLang="en-US"/>
              <a:t>强大的正确性和安全性保证，用于跟踪和管理更改的强大加密技术的支持，以及为变更签名以证明作者和来源的能力，是安全定义所需集群状态的关键。</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Git </a:t>
            </a:r>
            <a:r>
              <a:rPr lang="zh-CN" altLang="en-US"/>
              <a:t>支持基础设施即代码</a:t>
            </a:r>
            <a:r>
              <a:rPr lang="en-US" altLang="zh-CN"/>
              <a:t>(IaC)</a:t>
            </a:r>
            <a:r>
              <a:rPr lang="zh-CN" altLang="en-US"/>
              <a:t>工具</a:t>
            </a:r>
            <a:endParaRPr lang="zh-CN" altLang="en-US"/>
          </a:p>
        </p:txBody>
      </p:sp>
      <p:sp>
        <p:nvSpPr>
          <p:cNvPr id="3" name="内容占位符 2"/>
          <p:cNvSpPr>
            <a:spLocks noGrp="1"/>
          </p:cNvSpPr>
          <p:nvPr>
            <p:ph idx="1"/>
          </p:nvPr>
        </p:nvSpPr>
        <p:spPr/>
        <p:txBody>
          <a:bodyPr>
            <a:normAutofit fontScale="80000"/>
          </a:bodyPr>
          <a:p>
            <a:pPr marL="0" indent="0">
              <a:buNone/>
            </a:pPr>
            <a:r>
              <a:rPr lang="en-US" altLang="zh-CN"/>
              <a:t>Kubernetes </a:t>
            </a:r>
            <a:r>
              <a:rPr lang="zh-CN" altLang="en-US"/>
              <a:t>只是许多现代云原生工具之一，这些工具都是</a:t>
            </a:r>
            <a:r>
              <a:rPr lang="en-US" altLang="zh-CN"/>
              <a:t>“</a:t>
            </a:r>
            <a:r>
              <a:rPr lang="zh-CN" altLang="en-US"/>
              <a:t>声明性的</a:t>
            </a:r>
            <a:r>
              <a:rPr lang="en-US" altLang="zh-CN"/>
              <a:t>”</a:t>
            </a:r>
            <a:r>
              <a:rPr lang="zh-CN" altLang="en-US"/>
              <a:t>，可以被视为代码。声明性意味着配置是由一组事实来保证的，而不是一组指令，例如，</a:t>
            </a:r>
            <a:r>
              <a:rPr lang="en-US" altLang="zh-CN"/>
              <a:t>“</a:t>
            </a:r>
            <a:r>
              <a:rPr lang="zh-CN" altLang="en-US"/>
              <a:t>有</a:t>
            </a:r>
            <a:r>
              <a:rPr lang="en-US" altLang="zh-CN"/>
              <a:t> 10 </a:t>
            </a:r>
            <a:r>
              <a:rPr lang="zh-CN" altLang="en-US"/>
              <a:t>个</a:t>
            </a:r>
            <a:r>
              <a:rPr lang="en-US" altLang="zh-CN"/>
              <a:t> redis </a:t>
            </a:r>
            <a:r>
              <a:rPr lang="zh-CN" altLang="en-US"/>
              <a:t>服务器</a:t>
            </a:r>
            <a:r>
              <a:rPr lang="en-US" altLang="zh-CN"/>
              <a:t>”</a:t>
            </a:r>
            <a:r>
              <a:rPr lang="zh-CN" altLang="en-US"/>
              <a:t>，而不是</a:t>
            </a:r>
            <a:r>
              <a:rPr lang="en-US" altLang="zh-CN"/>
              <a:t>“</a:t>
            </a:r>
            <a:r>
              <a:rPr lang="zh-CN" altLang="en-US"/>
              <a:t>启动</a:t>
            </a:r>
            <a:r>
              <a:rPr lang="en-US" altLang="zh-CN"/>
              <a:t> 10 </a:t>
            </a:r>
            <a:r>
              <a:rPr lang="zh-CN" altLang="en-US"/>
              <a:t>个</a:t>
            </a:r>
            <a:r>
              <a:rPr lang="en-US" altLang="zh-CN"/>
              <a:t> redis </a:t>
            </a:r>
            <a:r>
              <a:rPr lang="zh-CN" altLang="en-US"/>
              <a:t>服务器，然后告诉我它是否工作</a:t>
            </a:r>
            <a:r>
              <a:rPr lang="en-US" altLang="zh-CN"/>
              <a:t>”</a:t>
            </a:r>
            <a:r>
              <a:rPr lang="zh-CN" altLang="en-US"/>
              <a:t>。</a:t>
            </a:r>
            <a:endParaRPr lang="zh-CN" altLang="en-US"/>
          </a:p>
          <a:p>
            <a:pPr marL="0" indent="0">
              <a:buNone/>
            </a:pPr>
            <a:r>
              <a:rPr lang="zh-CN" altLang="en-US"/>
              <a:t>使用声明性工具，整个配置文件集可以在</a:t>
            </a:r>
            <a:r>
              <a:rPr lang="en-US" altLang="zh-CN"/>
              <a:t> Git </a:t>
            </a:r>
            <a:r>
              <a:rPr lang="zh-CN" altLang="en-US"/>
              <a:t>中进行版本控制。通过使用</a:t>
            </a:r>
            <a:r>
              <a:rPr lang="en-US" altLang="zh-CN"/>
              <a:t> Git </a:t>
            </a:r>
            <a:r>
              <a:rPr lang="zh-CN" altLang="en-US"/>
              <a:t>作为真实的来源，应用程序更在</a:t>
            </a:r>
            <a:r>
              <a:rPr lang="en-US" altLang="zh-CN"/>
              <a:t> Kubernetes </a:t>
            </a:r>
            <a:r>
              <a:rPr lang="zh-CN" altLang="en-US"/>
              <a:t>上容易部署和回滚。更重要的是，当发生问题时，集群基础设施可以可靠、快速的从</a:t>
            </a:r>
            <a:r>
              <a:rPr lang="en-US" altLang="zh-CN"/>
              <a:t> Git </a:t>
            </a:r>
            <a:r>
              <a:rPr lang="zh-CN" altLang="en-US"/>
              <a:t>中重建。</a:t>
            </a:r>
            <a:endParaRPr lang="zh-CN" altLang="en-US"/>
          </a:p>
          <a:p>
            <a:pPr marL="0" indent="0">
              <a:buNone/>
            </a:pPr>
            <a:r>
              <a:rPr lang="en-US" altLang="zh-CN"/>
              <a:t>IaC </a:t>
            </a:r>
            <a:r>
              <a:rPr lang="zh-CN" altLang="en-US"/>
              <a:t>工具</a:t>
            </a:r>
            <a:r>
              <a:rPr lang="en-US" altLang="zh-CN"/>
              <a:t> vs GitOps</a:t>
            </a:r>
            <a:endParaRPr lang="en-US" altLang="zh-CN"/>
          </a:p>
          <a:p>
            <a:pPr marL="0" indent="0">
              <a:buNone/>
            </a:pPr>
            <a:r>
              <a:rPr lang="zh-CN" altLang="en-US"/>
              <a:t>基础设施即代码作为可按需配置服务器的工具已经存在很长一段时间了，这些工具起源于通过代码控制工具维护基础架构配置的版本、备份和可复制的概念。</a:t>
            </a:r>
            <a:endParaRPr lang="zh-CN" altLang="en-US"/>
          </a:p>
          <a:p>
            <a:pPr marL="0" indent="0">
              <a:buNone/>
            </a:pPr>
            <a:r>
              <a:rPr lang="zh-CN" altLang="en-US"/>
              <a:t>但现在</a:t>
            </a:r>
            <a:r>
              <a:rPr lang="en-US" altLang="zh-CN"/>
              <a:t> Kubernetes </a:t>
            </a:r>
            <a:r>
              <a:rPr lang="zh-CN" altLang="en-US"/>
              <a:t>几乎完全是声明式的，再加上不可变的容器，可以将这些概念扩展到管理应用程序及其操作系统。</a:t>
            </a:r>
            <a:endParaRPr lang="zh-CN" altLang="en-US"/>
          </a:p>
          <a:p>
            <a:pPr marL="0" indent="0">
              <a:buNone/>
            </a:pPr>
            <a:r>
              <a:rPr lang="en-US" altLang="zh-CN"/>
              <a:t>Git </a:t>
            </a:r>
            <a:r>
              <a:rPr lang="zh-CN" altLang="en-US"/>
              <a:t>能够管理和比较基础设施和应用程序的当前状态，从而通过完整的审计跟踪进行测试、部署、回滚和前滚，这包含了</a:t>
            </a:r>
            <a:r>
              <a:rPr lang="en-US" altLang="zh-CN"/>
              <a:t> GitOps </a:t>
            </a:r>
            <a:r>
              <a:rPr lang="zh-CN" altLang="en-US"/>
              <a:t>哲学及其最佳实践。由于</a:t>
            </a:r>
            <a:r>
              <a:rPr lang="en-US" altLang="zh-CN"/>
              <a:t> Kubernetes </a:t>
            </a:r>
            <a:r>
              <a:rPr lang="zh-CN" altLang="en-US"/>
              <a:t>几乎完全通过声明式配置进行管理，而且容器是不可变的，让这一切成为可能。</a:t>
            </a:r>
            <a:endParaRPr lang="zh-CN" altLang="en-US"/>
          </a:p>
          <a:p>
            <a:pPr marL="0" indent="0">
              <a:buNone/>
            </a:pPr>
            <a:r>
              <a:rPr lang="zh-CN" altLang="en-US"/>
              <a:t>我们通过</a:t>
            </a:r>
            <a:r>
              <a:rPr lang="en-US" altLang="zh-CN"/>
              <a:t> Terraform </a:t>
            </a:r>
            <a:r>
              <a:rPr lang="zh-CN" altLang="en-US"/>
              <a:t>和</a:t>
            </a:r>
            <a:r>
              <a:rPr lang="en-US" altLang="zh-CN"/>
              <a:t> Ansible </a:t>
            </a:r>
            <a:r>
              <a:rPr lang="zh-CN" altLang="en-US"/>
              <a:t>来配置服务器，在</a:t>
            </a:r>
            <a:r>
              <a:rPr lang="en-US" altLang="zh-CN"/>
              <a:t> Git </a:t>
            </a:r>
            <a:r>
              <a:rPr lang="zh-CN" altLang="en-US"/>
              <a:t>中对这些配置文件进行备份和版本控制。</a:t>
            </a:r>
            <a:r>
              <a:rPr lang="en-US" altLang="zh-CN"/>
              <a:t>IaC </a:t>
            </a:r>
            <a:r>
              <a:rPr lang="zh-CN" altLang="en-US"/>
              <a:t>工具及其相关配置文件构成了</a:t>
            </a:r>
            <a:r>
              <a:rPr lang="en-US" altLang="zh-CN"/>
              <a:t> GitOps </a:t>
            </a:r>
            <a:r>
              <a:rPr lang="zh-CN" altLang="en-US"/>
              <a:t>工作流的核心，以便在发生问题时，能够近乎实时的恢复集群。</a:t>
            </a: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Pull </a:t>
            </a:r>
            <a:r>
              <a:rPr lang="zh-CN" altLang="en-US"/>
              <a:t>流水线</a:t>
            </a:r>
            <a:r>
              <a:rPr lang="en-US" altLang="zh-CN"/>
              <a:t> vs Push </a:t>
            </a:r>
            <a:r>
              <a:rPr lang="zh-CN" altLang="en-US"/>
              <a:t>流水线</a:t>
            </a:r>
            <a:endParaRPr lang="zh-CN" altLang="en-US"/>
          </a:p>
        </p:txBody>
      </p:sp>
      <p:pic>
        <p:nvPicPr>
          <p:cNvPr id="4" name="内容占位符 3"/>
          <p:cNvPicPr>
            <a:picLocks noChangeAspect="1"/>
          </p:cNvPicPr>
          <p:nvPr>
            <p:ph idx="1"/>
          </p:nvPr>
        </p:nvPicPr>
        <p:blipFill>
          <a:blip r:embed="rId1"/>
          <a:stretch>
            <a:fillRect/>
          </a:stretch>
        </p:blipFill>
        <p:spPr>
          <a:xfrm>
            <a:off x="4121785" y="-1050290"/>
            <a:ext cx="5894070" cy="752475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a:t>
            </a:r>
            <a:endParaRPr lang="en-US" altLang="zh-CN"/>
          </a:p>
        </p:txBody>
      </p:sp>
      <p:sp>
        <p:nvSpPr>
          <p:cNvPr id="3" name="内容占位符 2"/>
          <p:cNvSpPr>
            <a:spLocks noGrp="1"/>
          </p:cNvSpPr>
          <p:nvPr>
            <p:ph idx="1"/>
          </p:nvPr>
        </p:nvSpPr>
        <p:spPr/>
        <p:txBody>
          <a:bodyPr/>
          <a:p>
            <a:r>
              <a:rPr lang="en-US" altLang="zh-CN"/>
              <a:t>Argo CD </a:t>
            </a:r>
            <a:r>
              <a:rPr lang="zh-CN" altLang="en-US"/>
              <a:t>是作为一个</a:t>
            </a:r>
            <a:r>
              <a:rPr lang="en-US" altLang="zh-CN"/>
              <a:t> Kubernetes </a:t>
            </a:r>
            <a:r>
              <a:rPr lang="zh-CN" altLang="en-US"/>
              <a:t>控制器来实现的，它能持续监控运行中的应用程序，并将当前的实时状态与所需的目标状态（在</a:t>
            </a:r>
            <a:r>
              <a:rPr lang="en-US" altLang="zh-CN"/>
              <a:t> Git </a:t>
            </a:r>
            <a:r>
              <a:rPr lang="zh-CN" altLang="en-US"/>
              <a:t>仓库中指定）进行比较。</a:t>
            </a:r>
            <a:r>
              <a:rPr lang="en-US" altLang="zh-CN"/>
              <a:t> </a:t>
            </a:r>
            <a:r>
              <a:rPr lang="zh-CN" altLang="en-US"/>
              <a:t>如果部署的应用程序的实时状态与目标状态有偏差，则会被视为</a:t>
            </a:r>
            <a:r>
              <a:rPr lang="en-US" altLang="zh-CN"/>
              <a:t> "</a:t>
            </a:r>
            <a:r>
              <a:rPr lang="zh-CN" altLang="en-US"/>
              <a:t>不同步</a:t>
            </a:r>
            <a:r>
              <a:rPr lang="en-US" altLang="zh-CN"/>
              <a:t>"</a:t>
            </a:r>
            <a:r>
              <a:rPr lang="zh-CN" altLang="en-US"/>
              <a:t>。</a:t>
            </a:r>
            <a:r>
              <a:rPr lang="en-US" altLang="zh-CN"/>
              <a:t> Argo CD </a:t>
            </a:r>
            <a:r>
              <a:rPr lang="zh-CN" altLang="en-US"/>
              <a:t>会报告并可视化差异，同时提供自动或手动同步实时状态的功能，使其恢复到所需的目标状态。</a:t>
            </a:r>
            <a:r>
              <a:rPr lang="en-US" altLang="zh-CN"/>
              <a:t> </a:t>
            </a:r>
            <a:r>
              <a:rPr lang="zh-CN" altLang="en-US"/>
              <a:t>对</a:t>
            </a:r>
            <a:r>
              <a:rPr lang="en-US" altLang="zh-CN"/>
              <a:t> Git </a:t>
            </a:r>
            <a:r>
              <a:rPr lang="zh-CN" altLang="en-US"/>
              <a:t>仓库中的所需目标状态所做的任何修改都会自动应用并反映在指定的目标环境中。</a:t>
            </a: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argocd </a:t>
            </a:r>
            <a:r>
              <a:rPr lang="zh-CN" altLang="en-US"/>
              <a:t>和</a:t>
            </a:r>
            <a:r>
              <a:rPr lang="en-US" altLang="zh-CN"/>
              <a:t> </a:t>
            </a:r>
            <a:r>
              <a:rPr lang="en-US" altLang="zh-CN"/>
              <a:t>fluxcd</a:t>
            </a:r>
            <a:endParaRPr lang="en-US" altLang="zh-CN"/>
          </a:p>
        </p:txBody>
      </p:sp>
      <p:pic>
        <p:nvPicPr>
          <p:cNvPr id="5" name="内容占位符 4"/>
          <p:cNvPicPr>
            <a:picLocks noChangeAspect="1"/>
          </p:cNvPicPr>
          <p:nvPr>
            <p:ph idx="1"/>
          </p:nvPr>
        </p:nvPicPr>
        <p:blipFill>
          <a:blip r:embed="rId1"/>
          <a:stretch>
            <a:fillRect/>
          </a:stretch>
        </p:blipFill>
        <p:spPr>
          <a:xfrm>
            <a:off x="1579880" y="231775"/>
            <a:ext cx="9577705" cy="601789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8655</Words>
  <Application>WPS 演示</Application>
  <PresentationFormat>宽屏</PresentationFormat>
  <Paragraphs>317</Paragraphs>
  <Slides>25</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宋体</vt:lpstr>
      <vt:lpstr>Wingdings</vt:lpstr>
      <vt:lpstr>Wingdings</vt:lpstr>
      <vt:lpstr>微软雅黑</vt:lpstr>
      <vt:lpstr>汉仪旗黑</vt:lpstr>
      <vt:lpstr>微软雅黑</vt:lpstr>
      <vt:lpstr>宋体</vt:lpstr>
      <vt:lpstr>Arial Unicode MS</vt:lpstr>
      <vt:lpstr>Calibri</vt:lpstr>
      <vt:lpstr>Helvetica Neue</vt:lpstr>
      <vt:lpstr>汉仪书宋二KW</vt:lpstr>
      <vt:lpstr>WPS</vt:lpstr>
      <vt:lpstr>GitOps and ArgoCD</vt:lpstr>
      <vt:lpstr>Devops</vt:lpstr>
      <vt:lpstr>什么是 GitOps？</vt:lpstr>
      <vt:lpstr>GitOps 原理</vt:lpstr>
      <vt:lpstr>GitOps 的主要好处</vt:lpstr>
      <vt:lpstr>Git 支持基础设施即代码(IaC)工具</vt:lpstr>
      <vt:lpstr>Pull 流水线 vs Push 流水线</vt:lpstr>
      <vt:lpstr>Argocd</vt:lpstr>
      <vt:lpstr>argocd 和 fluxcd</vt:lpstr>
      <vt:lpstr>argocd 框架</vt:lpstr>
      <vt:lpstr>argocd简单应用部署</vt:lpstr>
      <vt:lpstr>argocd简单应用部署</vt:lpstr>
      <vt:lpstr>ArgoCD Image Updater</vt:lpstr>
      <vt:lpstr>argocd 多环境部署</vt:lpstr>
      <vt:lpstr>PowerPoint 演示文稿</vt:lpstr>
      <vt:lpstr>argocd 蓝绿部署</vt:lpstr>
      <vt:lpstr>PowerPoint 演示文稿</vt:lpstr>
      <vt:lpstr>argocd 蓝绿部署</vt:lpstr>
      <vt:lpstr>argocd 金丝雀部署</vt:lpstr>
      <vt:lpstr>argocd 金丝雀部署</vt:lpstr>
      <vt:lpstr>PowerPoint 演示文稿</vt:lpstr>
      <vt:lpstr>argocd 自动化渐进式交付 </vt:lpstr>
      <vt:lpstr>PowerPoint 演示文稿</vt:lpstr>
      <vt:lpstr>PowerPoint 演示文稿</vt:lpstr>
      <vt:lpstr>argocd 钩子</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WPS_1615170714</cp:lastModifiedBy>
  <cp:revision>161</cp:revision>
  <dcterms:created xsi:type="dcterms:W3CDTF">2025-06-10T01:06:52Z</dcterms:created>
  <dcterms:modified xsi:type="dcterms:W3CDTF">2025-06-10T01:06:52Z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2052-7.4.1.8983</vt:lpwstr>
  </property>
  <property fmtid="{D5CDD505-2E9C-101B-9397-08002B2CF9AE}" pid="3" name="ICV">
    <vt:lpwstr>D962BB63698294638D673868D61D6477_43</vt:lpwstr>
  </property>
</Properties>
</file>